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88.xml" ContentType="application/vnd.openxmlformats-officedocument.presentationml.slide+xml"/>
  <Override PartName="/ppt/slides/slide187.xml" ContentType="application/vnd.openxmlformats-officedocument.presentationml.slide+xml"/>
  <Override PartName="/ppt/slides/slide186.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04.xml" ContentType="application/vnd.openxmlformats-officedocument.presentationml.slide+xml"/>
  <Override PartName="/ppt/slides/slide203.xml" ContentType="application/vnd.openxmlformats-officedocument.presentationml.slide+xml"/>
  <Override PartName="/ppt/slides/slide202.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180.xml" ContentType="application/vnd.openxmlformats-officedocument.presentationml.slide+xml"/>
  <Override PartName="/ppt/slides/slide179.xml" ContentType="application/vnd.openxmlformats-officedocument.presentationml.slide+xml"/>
  <Override PartName="/ppt/slides/slide178.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56.xml" ContentType="application/vnd.openxmlformats-officedocument.presentationml.slide+xml"/>
  <Override PartName="/ppt/slides/slide155.xml" ContentType="application/vnd.openxmlformats-officedocument.presentationml.slide+xml"/>
  <Override PartName="/ppt/slides/slide154.xml" ContentType="application/vnd.openxmlformats-officedocument.presentationml.slide+xml"/>
  <Override PartName="/ppt/slides/slide149.xml" ContentType="application/vnd.openxmlformats-officedocument.presentationml.slide+xml"/>
  <Override PartName="/ppt/slides/slide2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2.xml" ContentType="application/vnd.openxmlformats-officedocument.presentationml.slide+xml"/>
  <Override PartName="/ppt/slides/slide171.xml" ContentType="application/vnd.openxmlformats-officedocument.presentationml.slide+xml"/>
  <Override PartName="/ppt/slides/slide170.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52.xml" ContentType="application/vnd.openxmlformats-officedocument.presentationml.slide+xml"/>
  <Override PartName="/ppt/slides/slide251.xml" ContentType="application/vnd.openxmlformats-officedocument.presentationml.slide+xml"/>
  <Override PartName="/ppt/slides/slide250.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44.xml" ContentType="application/vnd.openxmlformats-officedocument.presentationml.slide+xml"/>
  <Override PartName="/ppt/slides/slide243.xml" ContentType="application/vnd.openxmlformats-officedocument.presentationml.slide+xml"/>
  <Override PartName="/ppt/slides/slide242.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0.xml" ContentType="application/vnd.openxmlformats-officedocument.presentationml.slide+xml"/>
  <Override PartName="/ppt/slides/slide219.xml" ContentType="application/vnd.openxmlformats-officedocument.presentationml.slide+xml"/>
  <Override PartName="/ppt/slides/slide218.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36.xml" ContentType="application/vnd.openxmlformats-officedocument.presentationml.slide+xml"/>
  <Override PartName="/ppt/slides/slide235.xml" ContentType="application/vnd.openxmlformats-officedocument.presentationml.slide+xml"/>
  <Override PartName="/ppt/slides/slide234.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148.xml" ContentType="application/vnd.openxmlformats-officedocument.presentationml.slide+xml"/>
  <Override PartName="/ppt/slides/slide150.xml" ContentType="application/vnd.openxmlformats-officedocument.presentationml.slide+xml"/>
  <Override PartName="/ppt/slides/slide146.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0.xml" ContentType="application/vnd.openxmlformats-officedocument.presentationml.slide+xml"/>
  <Override PartName="/ppt/slides/slide59.xml" ContentType="application/vnd.openxmlformats-officedocument.presentationml.slide+xml"/>
  <Override PartName="/ppt/slides/slide58.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147.xml" ContentType="application/vnd.openxmlformats-officedocument.presentationml.slide+xml"/>
  <Override PartName="/ppt/slides/slide81.xml" ContentType="application/vnd.openxmlformats-officedocument.presentationml.slide+xml"/>
  <Override PartName="/ppt/slides/slide76.xml" ContentType="application/vnd.openxmlformats-officedocument.presentationml.slide+xml"/>
  <Override PartName="/ppt/slides/slide75.xml" ContentType="application/vnd.openxmlformats-officedocument.presentationml.slide+xml"/>
  <Override PartName="/ppt/slides/slide74.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82.xml" ContentType="application/vnd.openxmlformats-officedocument.presentationml.slide+xml"/>
  <Override PartName="/ppt/slides/slide80.xml" ContentType="application/vnd.openxmlformats-officedocument.presentationml.slide+xml"/>
  <Override PartName="/ppt/slides/slide8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24.xml" ContentType="application/vnd.openxmlformats-officedocument.presentationml.slide+xml"/>
  <Override PartName="/ppt/slides/slide123.xml" ContentType="application/vnd.openxmlformats-officedocument.presentationml.slide+xml"/>
  <Override PartName="/ppt/slides/slide122.xml" ContentType="application/vnd.openxmlformats-officedocument.presentationml.slide+xml"/>
  <Override PartName="/ppt/slides/slide117.xml" ContentType="application/vnd.openxmlformats-officedocument.presentationml.slide+xml"/>
  <Override PartName="/ppt/slides/slide83.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0.xml" ContentType="application/vnd.openxmlformats-officedocument.presentationml.slide+xml"/>
  <Override PartName="/ppt/slides/slide139.xml" ContentType="application/vnd.openxmlformats-officedocument.presentationml.slide+xml"/>
  <Override PartName="/ppt/slides/slide138.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16.xml" ContentType="application/vnd.openxmlformats-officedocument.presentationml.slide+xml"/>
  <Override PartName="/ppt/slides/slide118.xml" ContentType="application/vnd.openxmlformats-officedocument.presentationml.slide+xml"/>
  <Override PartName="/ppt/slides/slide114.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115.xml" ContentType="application/vnd.openxmlformats-officedocument.presentationml.slide+xml"/>
  <Override PartName="/ppt/slides/slide97.xml" ContentType="application/vnd.openxmlformats-officedocument.presentationml.slide+xml"/>
  <Override PartName="/ppt/slides/slide92.xml" ContentType="application/vnd.openxmlformats-officedocument.presentationml.slide+xml"/>
  <Override PartName="/ppt/slides/slide91.xml" ContentType="application/vnd.openxmlformats-officedocument.presentationml.slide+xml"/>
  <Override PartName="/ppt/slides/slide90.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96.xml" ContentType="application/vnd.openxmlformats-officedocument.presentationml.slide+xml"/>
  <Override PartName="/ppt/slides/slide100.xml" ContentType="application/vnd.openxmlformats-officedocument.presentationml.slide+xml"/>
  <Override PartName="/ppt/slides/slide109.xml" ContentType="application/vnd.openxmlformats-officedocument.presentationml.slide+xml"/>
  <Override PartName="/ppt/slides/slide99.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08.xml" ContentType="application/vnd.openxmlformats-officedocument.presentationml.slide+xml"/>
  <Override PartName="/ppt/slides/slide110.xml" ContentType="application/vnd.openxmlformats-officedocument.presentationml.slide+xml"/>
  <Override PartName="/ppt/slides/slide106.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7.xml" ContentType="application/vnd.openxmlformats-officedocument.presentationml.slide+xml"/>
  <Override PartName="/ppt/slides/slide104.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82.xml" ContentType="application/vnd.openxmlformats-officedocument.presentationml.notesSlide+xml"/>
  <Override PartName="/ppt/notesSlides/notesSlide81.xml" ContentType="application/vnd.openxmlformats-officedocument.presentationml.notesSlide+xml"/>
  <Override PartName="/ppt/notesSlides/notesSlide80.xml" ContentType="application/vnd.openxmlformats-officedocument.presentationml.notesSlide+xml"/>
  <Override PartName="/ppt/notesSlides/notesSlide79.xml" ContentType="application/vnd.openxmlformats-officedocument.presentationml.notesSlide+xml"/>
  <Override PartName="/ppt/notesSlides/notesSlide78.xml" ContentType="application/vnd.openxmlformats-officedocument.presentationml.notesSlide+xml"/>
  <Override PartName="/ppt/notesSlides/notesSlide77.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91.xml" ContentType="application/vnd.openxmlformats-officedocument.presentationml.notesSlide+xml"/>
  <Override PartName="/ppt/notesSlides/notesSlide90.xml" ContentType="application/vnd.openxmlformats-officedocument.presentationml.notesSlide+xml"/>
  <Override PartName="/ppt/notesSlides/notesSlide89.xml" ContentType="application/vnd.openxmlformats-officedocument.presentationml.notesSlide+xml"/>
  <Override PartName="/ppt/notesSlides/notesSlide88.xml" ContentType="application/vnd.openxmlformats-officedocument.presentationml.notesSlide+xml"/>
  <Override PartName="/ppt/notesSlides/notesSlide87.xml" ContentType="application/vnd.openxmlformats-officedocument.presentationml.notesSlide+xml"/>
  <Override PartName="/ppt/notesSlides/notesSlide86.xml" ContentType="application/vnd.openxmlformats-officedocument.presentationml.notesSlide+xml"/>
  <Override PartName="/ppt/notesSlides/notesSlide76.xml" ContentType="application/vnd.openxmlformats-officedocument.presentationml.notesSlide+xml"/>
  <Override PartName="/ppt/notesSlides/notesSlide75.xml" ContentType="application/vnd.openxmlformats-officedocument.presentationml.notesSlide+xml"/>
  <Override PartName="/ppt/notesSlides/notesSlide74.xml" ContentType="application/vnd.openxmlformats-officedocument.presentationml.notesSlide+xml"/>
  <Override PartName="/ppt/notesSlides/notesSlide65.xml" ContentType="application/vnd.openxmlformats-officedocument.presentationml.notesSlide+xml"/>
  <Override PartName="/ppt/notesSlides/notesSlide64.xml" ContentType="application/vnd.openxmlformats-officedocument.presentationml.notesSlide+xml"/>
  <Override PartName="/ppt/notesSlides/notesSlide63.xml" ContentType="application/vnd.openxmlformats-officedocument.presentationml.notesSlide+xml"/>
  <Override PartName="/ppt/notesSlides/notesSlide62.xml" ContentType="application/vnd.openxmlformats-officedocument.presentationml.notesSlide+xml"/>
  <Override PartName="/ppt/notesSlides/notesSlide61.xml" ContentType="application/vnd.openxmlformats-officedocument.presentationml.notesSlide+xml"/>
  <Override PartName="/ppt/notesSlides/notesSlide60.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73.xml" ContentType="application/vnd.openxmlformats-officedocument.presentationml.notesSlide+xml"/>
  <Override PartName="/ppt/notesSlides/notesSlide72.xml" ContentType="application/vnd.openxmlformats-officedocument.presentationml.notesSlide+xml"/>
  <Override PartName="/ppt/notesSlides/notesSlide71.xml" ContentType="application/vnd.openxmlformats-officedocument.presentationml.notesSlide+xml"/>
  <Override PartName="/ppt/notesSlides/notesSlide70.xml" ContentType="application/vnd.openxmlformats-officedocument.presentationml.notesSlide+xml"/>
  <Override PartName="/ppt/notesSlides/notesSlide69.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117.xml" ContentType="application/vnd.openxmlformats-officedocument.presentationml.notesSlide+xml"/>
  <Override PartName="/ppt/notesSlides/notesSlide116.xml" ContentType="application/vnd.openxmlformats-officedocument.presentationml.notesSlide+xml"/>
  <Override PartName="/ppt/notesSlides/notesSlide115.xml" ContentType="application/vnd.openxmlformats-officedocument.presentationml.notesSlide+xml"/>
  <Override PartName="/ppt/notesSlides/notesSlide114.xml" ContentType="application/vnd.openxmlformats-officedocument.presentationml.notesSlide+xml"/>
  <Override PartName="/ppt/notesSlides/notesSlide113.xml" ContentType="application/vnd.openxmlformats-officedocument.presentationml.notesSlide+xml"/>
  <Override PartName="/ppt/notesSlides/notesSlide112.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5.xml" ContentType="application/vnd.openxmlformats-officedocument.presentationml.notesSlide+xml"/>
  <Override PartName="/ppt/notesSlides/notesSlide124.xml" ContentType="application/vnd.openxmlformats-officedocument.presentationml.notesSlide+xml"/>
  <Override PartName="/ppt/notesSlides/notesSlide123.xml" ContentType="application/vnd.openxmlformats-officedocument.presentationml.notesSlide+xml"/>
  <Override PartName="/ppt/notesSlides/notesSlide122.xml" ContentType="application/vnd.openxmlformats-officedocument.presentationml.notesSlide+xml"/>
  <Override PartName="/ppt/notesSlides/notesSlide121.xml" ContentType="application/vnd.openxmlformats-officedocument.presentationml.notesSlide+xml"/>
  <Override PartName="/ppt/notesSlides/notesSlide111.xml" ContentType="application/vnd.openxmlformats-officedocument.presentationml.notesSlide+xml"/>
  <Override PartName="/ppt/notesSlides/notesSlide110.xml" ContentType="application/vnd.openxmlformats-officedocument.presentationml.notesSlide+xml"/>
  <Override PartName="/ppt/notesSlides/notesSlide109.xml" ContentType="application/vnd.openxmlformats-officedocument.presentationml.notesSlide+xml"/>
  <Override PartName="/ppt/notesSlides/notesSlide100.xml" ContentType="application/vnd.openxmlformats-officedocument.presentationml.notesSlide+xml"/>
  <Override PartName="/ppt/notesSlides/notesSlide99.xml" ContentType="application/vnd.openxmlformats-officedocument.presentationml.notesSlide+xml"/>
  <Override PartName="/ppt/notesSlides/notesSlide98.xml" ContentType="application/vnd.openxmlformats-officedocument.presentationml.notesSlide+xml"/>
  <Override PartName="/ppt/notesSlides/notesSlide97.xml" ContentType="application/vnd.openxmlformats-officedocument.presentationml.notesSlide+xml"/>
  <Override PartName="/ppt/notesSlides/notesSlide96.xml" ContentType="application/vnd.openxmlformats-officedocument.presentationml.notesSlide+xml"/>
  <Override PartName="/ppt/notesSlides/notesSlide95.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8.xml" ContentType="application/vnd.openxmlformats-officedocument.presentationml.notesSlide+xml"/>
  <Override PartName="/ppt/notesSlides/notesSlide107.xml" ContentType="application/vnd.openxmlformats-officedocument.presentationml.notesSlide+xml"/>
  <Override PartName="/ppt/notesSlides/notesSlide106.xml" ContentType="application/vnd.openxmlformats-officedocument.presentationml.notesSlide+xml"/>
  <Override PartName="/ppt/notesSlides/notesSlide105.xml" ContentType="application/vnd.openxmlformats-officedocument.presentationml.notesSlide+xml"/>
  <Override PartName="/ppt/notesSlides/notesSlide104.xml" ContentType="application/vnd.openxmlformats-officedocument.presentationml.notesSlide+xml"/>
  <Override PartName="/ppt/notesSlides/notesSlide59.xml" ContentType="application/vnd.openxmlformats-officedocument.presentationml.notesSlide+xml"/>
  <Override PartName="/ppt/notesSlides/notesSlide58.xml" ContentType="application/vnd.openxmlformats-officedocument.presentationml.notesSlide+xml"/>
  <Override PartName="/ppt/notesSlides/notesSlide57.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48.xml" ContentType="application/vnd.openxmlformats-officedocument.presentationml.notesSlide+xml"/>
  <Override PartName="/ppt/notesSlides/notesSlide47.xml" ContentType="application/vnd.openxmlformats-officedocument.presentationml.notesSlide+xml"/>
  <Override PartName="/ppt/notesSlides/notesSlide46.xml" ContentType="application/vnd.openxmlformats-officedocument.presentationml.notesSlide+xml"/>
  <Override PartName="/ppt/notesSlides/notesSlide45.xml" ContentType="application/vnd.openxmlformats-officedocument.presentationml.notesSlide+xml"/>
  <Override PartName="/ppt/notesSlides/notesSlide44.xml" ContentType="application/vnd.openxmlformats-officedocument.presentationml.notesSlide+xml"/>
  <Override PartName="/ppt/notesSlides/notesSlide43.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6.xml" ContentType="application/vnd.openxmlformats-officedocument.presentationml.notesSlide+xml"/>
  <Override PartName="/ppt/notesSlides/notesSlide55.xml" ContentType="application/vnd.openxmlformats-officedocument.presentationml.notesSlide+xml"/>
  <Override PartName="/ppt/notesSlides/notesSlide54.xml" ContentType="application/vnd.openxmlformats-officedocument.presentationml.notesSlide+xml"/>
  <Override PartName="/ppt/notesSlides/notesSlide53.xml" ContentType="application/vnd.openxmlformats-officedocument.presentationml.notesSlide+xml"/>
  <Override PartName="/ppt/notesSlides/notesSlide52.xml" ContentType="application/vnd.openxmlformats-officedocument.presentationml.notesSlide+xml"/>
  <Override PartName="/ppt/notesSlides/notesSlide42.xml" ContentType="application/vnd.openxmlformats-officedocument.presentationml.notesSlide+xml"/>
  <Override PartName="/ppt/notesSlides/notesSlide41.xml" ContentType="application/vnd.openxmlformats-officedocument.presentationml.notesSlide+xml"/>
  <Override PartName="/ppt/notesSlides/notesSlide40.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9.xml" ContentType="application/vnd.openxmlformats-officedocument.presentationml.notesSlide+xml"/>
  <Override PartName="/ppt/notesSlides/notesSlide38.xml" ContentType="application/vnd.openxmlformats-officedocument.presentationml.notesSlide+xml"/>
  <Override PartName="/ppt/notesSlides/notesSlide37.xml" ContentType="application/vnd.openxmlformats-officedocument.presentationml.notesSlide+xml"/>
  <Override PartName="/ppt/notesSlides/notesSlide36.xml" ContentType="application/vnd.openxmlformats-officedocument.presentationml.notesSlide+xml"/>
  <Override PartName="/ppt/notesSlides/notesSlide35.xml" ContentType="application/vnd.openxmlformats-officedocument.presentationml.notesSlide+xml"/>
  <Override PartName="/ppt/notesSlides/notesSlide126.xml" ContentType="application/vnd.openxmlformats-officedocument.presentationml.notesSlide+xml"/>
  <Override PartName="/ppt/notesSlides/notesSlide120.xml" ContentType="application/vnd.openxmlformats-officedocument.presentationml.notesSlide+xml"/>
  <Override PartName="/ppt/notesSlides/notesSlide128.xml" ContentType="application/vnd.openxmlformats-officedocument.presentationml.notesSlide+xml"/>
  <Override PartName="/ppt/notesSlides/notesSlide214.xml" ContentType="application/vnd.openxmlformats-officedocument.presentationml.notesSlide+xml"/>
  <Override PartName="/ppt/notesSlides/notesSlide213.xml" ContentType="application/vnd.openxmlformats-officedocument.presentationml.notesSlide+xml"/>
  <Override PartName="/ppt/notesSlides/notesSlide212.xml" ContentType="application/vnd.openxmlformats-officedocument.presentationml.notesSlide+xml"/>
  <Override PartName="/ppt/notesSlides/notesSlide211.xml" ContentType="application/vnd.openxmlformats-officedocument.presentationml.notesSlide+xml"/>
  <Override PartName="/ppt/notesSlides/notesSlide210.xml" ContentType="application/vnd.openxmlformats-officedocument.presentationml.notesSlide+xml"/>
  <Override PartName="/ppt/notesSlides/notesSlide209.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22.xml" ContentType="application/vnd.openxmlformats-officedocument.presentationml.notesSlide+xml"/>
  <Override PartName="/ppt/notesSlides/notesSlide221.xml" ContentType="application/vnd.openxmlformats-officedocument.presentationml.notesSlide+xml"/>
  <Override PartName="/ppt/notesSlides/notesSlide220.xml" ContentType="application/vnd.openxmlformats-officedocument.presentationml.notesSlide+xml"/>
  <Override PartName="/ppt/notesSlides/notesSlide219.xml" ContentType="application/vnd.openxmlformats-officedocument.presentationml.notesSlide+xml"/>
  <Override PartName="/ppt/notesSlides/notesSlide218.xml" ContentType="application/vnd.openxmlformats-officedocument.presentationml.notesSlide+xml"/>
  <Override PartName="/ppt/notesSlides/notesSlide208.xml" ContentType="application/vnd.openxmlformats-officedocument.presentationml.notesSlide+xml"/>
  <Override PartName="/ppt/notesSlides/notesSlide207.xml" ContentType="application/vnd.openxmlformats-officedocument.presentationml.notesSlide+xml"/>
  <Override PartName="/ppt/notesSlides/notesSlide206.xml" ContentType="application/vnd.openxmlformats-officedocument.presentationml.notesSlide+xml"/>
  <Override PartName="/ppt/notesSlides/notesSlide197.xml" ContentType="application/vnd.openxmlformats-officedocument.presentationml.notesSlide+xml"/>
  <Override PartName="/ppt/notesSlides/notesSlide196.xml" ContentType="application/vnd.openxmlformats-officedocument.presentationml.notesSlide+xml"/>
  <Override PartName="/ppt/notesSlides/notesSlide195.xml" ContentType="application/vnd.openxmlformats-officedocument.presentationml.notesSlide+xml"/>
  <Override PartName="/ppt/notesSlides/notesSlide194.xml" ContentType="application/vnd.openxmlformats-officedocument.presentationml.notesSlide+xml"/>
  <Override PartName="/ppt/notesSlides/notesSlide193.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5.xml" ContentType="application/vnd.openxmlformats-officedocument.presentationml.notesSlide+xml"/>
  <Override PartName="/ppt/notesSlides/notesSlide204.xml" ContentType="application/vnd.openxmlformats-officedocument.presentationml.notesSlide+xml"/>
  <Override PartName="/ppt/notesSlides/notesSlide203.xml" ContentType="application/vnd.openxmlformats-officedocument.presentationml.notesSlide+xml"/>
  <Override PartName="/ppt/notesSlides/notesSlide202.xml" ContentType="application/vnd.openxmlformats-officedocument.presentationml.notesSlide+xml"/>
  <Override PartName="/ppt/notesSlides/notesSlide127.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47.xml" ContentType="application/vnd.openxmlformats-officedocument.presentationml.notesSlide+xml"/>
  <Override PartName="/ppt/notesSlides/notesSlide246.xml" ContentType="application/vnd.openxmlformats-officedocument.presentationml.notesSlide+xml"/>
  <Override PartName="/ppt/notesSlides/notesSlide245.xml" ContentType="application/vnd.openxmlformats-officedocument.presentationml.notesSlide+xml"/>
  <Override PartName="/ppt/notesSlides/notesSlide244.xml" ContentType="application/vnd.openxmlformats-officedocument.presentationml.notesSlide+xml"/>
  <Override PartName="/ppt/notesSlides/notesSlide243.xml" ContentType="application/vnd.openxmlformats-officedocument.presentationml.notesSlide+xml"/>
  <Override PartName="/ppt/notesSlides/notesSlide242.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notesSlides/notesSlide255.xml" ContentType="application/vnd.openxmlformats-officedocument.presentationml.notesSlide+xml"/>
  <Override PartName="/ppt/notesSlides/notesSlide254.xml" ContentType="application/vnd.openxmlformats-officedocument.presentationml.notesSlide+xml"/>
  <Override PartName="/ppt/notesSlides/notesSlide253.xml" ContentType="application/vnd.openxmlformats-officedocument.presentationml.notesSlide+xml"/>
  <Override PartName="/ppt/notesSlides/notesSlide252.xml" ContentType="application/vnd.openxmlformats-officedocument.presentationml.notesSlide+xml"/>
  <Override PartName="/ppt/notesSlides/notesSlide251.xml" ContentType="application/vnd.openxmlformats-officedocument.presentationml.notesSlide+xml"/>
  <Override PartName="/ppt/notesSlides/notesSlide241.xml" ContentType="application/vnd.openxmlformats-officedocument.presentationml.notesSlide+xml"/>
  <Override PartName="/ppt/notesSlides/notesSlide240.xml" ContentType="application/vnd.openxmlformats-officedocument.presentationml.notesSlide+xml"/>
  <Override PartName="/ppt/notesSlides/notesSlide239.xml" ContentType="application/vnd.openxmlformats-officedocument.presentationml.notesSlide+xml"/>
  <Override PartName="/ppt/notesSlides/notesSlide230.xml" ContentType="application/vnd.openxmlformats-officedocument.presentationml.notesSlide+xml"/>
  <Override PartName="/ppt/notesSlides/notesSlide229.xml" ContentType="application/vnd.openxmlformats-officedocument.presentationml.notesSlide+xml"/>
  <Override PartName="/ppt/notesSlides/notesSlide228.xml" ContentType="application/vnd.openxmlformats-officedocument.presentationml.notesSlide+xml"/>
  <Override PartName="/ppt/notesSlides/notesSlide227.xml" ContentType="application/vnd.openxmlformats-officedocument.presentationml.notesSlide+xml"/>
  <Override PartName="/ppt/notesSlides/notesSlide226.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8.xml" ContentType="application/vnd.openxmlformats-officedocument.presentationml.notesSlide+xml"/>
  <Override PartName="/ppt/notesSlides/notesSlide237.xml" ContentType="application/vnd.openxmlformats-officedocument.presentationml.notesSlide+xml"/>
  <Override PartName="/ppt/notesSlides/notesSlide236.xml" ContentType="application/vnd.openxmlformats-officedocument.presentationml.notesSlide+xml"/>
  <Override PartName="/ppt/notesSlides/notesSlide235.xml" ContentType="application/vnd.openxmlformats-officedocument.presentationml.notesSlide+xml"/>
  <Override PartName="/ppt/notesSlides/notesSlide234.xml" ContentType="application/vnd.openxmlformats-officedocument.presentationml.notesSlide+xml"/>
  <Override PartName="/ppt/notesSlides/notesSlide192.xml" ContentType="application/vnd.openxmlformats-officedocument.presentationml.notesSlide+xml"/>
  <Override PartName="/ppt/notesSlides/notesSlide201.xml" ContentType="application/vnd.openxmlformats-officedocument.presentationml.notesSlide+xml"/>
  <Override PartName="/ppt/notesSlides/notesSlide190.xml" ContentType="application/vnd.openxmlformats-officedocument.presentationml.notesSlide+xml"/>
  <Override PartName="/ppt/notesSlides/notesSlide150.xml" ContentType="application/vnd.openxmlformats-officedocument.presentationml.notesSlide+xml"/>
  <Override PartName="/ppt/notesSlides/notesSlide149.xml" ContentType="application/vnd.openxmlformats-officedocument.presentationml.notesSlide+xml"/>
  <Override PartName="/ppt/notesSlides/notesSlide148.xml" ContentType="application/vnd.openxmlformats-officedocument.presentationml.notesSlide+xml"/>
  <Override PartName="/ppt/notesSlides/notesSlide147.xml" ContentType="application/vnd.openxmlformats-officedocument.presentationml.notesSlide+xml"/>
  <Override PartName="/ppt/notesSlides/notesSlide146.xml" ContentType="application/vnd.openxmlformats-officedocument.presentationml.notesSlide+xml"/>
  <Override PartName="/ppt/notesSlides/notesSlide145.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8.xml" ContentType="application/vnd.openxmlformats-officedocument.presentationml.notesSlide+xml"/>
  <Override PartName="/ppt/notesSlides/notesSlide157.xml" ContentType="application/vnd.openxmlformats-officedocument.presentationml.notesSlide+xml"/>
  <Override PartName="/ppt/notesSlides/notesSlide156.xml" ContentType="application/vnd.openxmlformats-officedocument.presentationml.notesSlide+xml"/>
  <Override PartName="/ppt/notesSlides/notesSlide155.xml" ContentType="application/vnd.openxmlformats-officedocument.presentationml.notesSlide+xml"/>
  <Override PartName="/ppt/notesSlides/notesSlide191.xml" ContentType="application/vnd.openxmlformats-officedocument.presentationml.notesSlide+xml"/>
  <Override PartName="/ppt/notesSlides/notesSlide144.xml" ContentType="application/vnd.openxmlformats-officedocument.presentationml.notesSlide+xml"/>
  <Override PartName="/ppt/notesSlides/notesSlide143.xml" ContentType="application/vnd.openxmlformats-officedocument.presentationml.notesSlide+xml"/>
  <Override PartName="/ppt/notesSlides/notesSlide142.xml" ContentType="application/vnd.openxmlformats-officedocument.presentationml.notesSlide+xml"/>
  <Override PartName="/ppt/notesSlides/notesSlide133.xml" ContentType="application/vnd.openxmlformats-officedocument.presentationml.notesSlide+xml"/>
  <Override PartName="/ppt/notesSlides/notesSlide132.xml" ContentType="application/vnd.openxmlformats-officedocument.presentationml.notesSlide+xml"/>
  <Override PartName="/ppt/notesSlides/notesSlide131.xml" ContentType="application/vnd.openxmlformats-officedocument.presentationml.notesSlide+xml"/>
  <Override PartName="/ppt/notesSlides/notesSlide130.xml" ContentType="application/vnd.openxmlformats-officedocument.presentationml.notesSlide+xml"/>
  <Override PartName="/ppt/notesSlides/notesSlide129.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41.xml" ContentType="application/vnd.openxmlformats-officedocument.presentationml.notesSlide+xml"/>
  <Override PartName="/ppt/notesSlides/notesSlide140.xml" ContentType="application/vnd.openxmlformats-officedocument.presentationml.notesSlide+xml"/>
  <Override PartName="/ppt/notesSlides/notesSlide139.xml" ContentType="application/vnd.openxmlformats-officedocument.presentationml.notesSlide+xml"/>
  <Override PartName="/ppt/notesSlides/notesSlide138.xml" ContentType="application/vnd.openxmlformats-officedocument.presentationml.notesSlide+xml"/>
  <Override PartName="/ppt/notesSlides/notesSlide137.xml" ContentType="application/vnd.openxmlformats-officedocument.presentationml.notesSlide+xml"/>
  <Override PartName="/ppt/notesSlides/notesSlide159.xml" ContentType="application/vnd.openxmlformats-officedocument.presentationml.notesSlide+xml"/>
  <Override PartName="/ppt/notesSlides/notesSlide154.xml" ContentType="application/vnd.openxmlformats-officedocument.presentationml.notesSlide+xml"/>
  <Override PartName="/ppt/notesSlides/notesSlide189.xml" ContentType="application/vnd.openxmlformats-officedocument.presentationml.notesSlide+xml"/>
  <Override PartName="/ppt/notesSlides/notesSlide180.xml" ContentType="application/vnd.openxmlformats-officedocument.presentationml.notesSlide+xml"/>
  <Override PartName="/ppt/notesSlides/notesSlide160.xml" ContentType="application/vnd.openxmlformats-officedocument.presentationml.notesSlide+xml"/>
  <Override PartName="/ppt/notesSlides/notesSlide178.xml" ContentType="application/vnd.openxmlformats-officedocument.presentationml.notesSlide+xml"/>
  <Override PartName="/ppt/notesSlides/notesSlide177.xml" ContentType="application/vnd.openxmlformats-officedocument.presentationml.notesSlide+xml"/>
  <Override PartName="/ppt/notesSlides/notesSlide176.xml" ContentType="application/vnd.openxmlformats-officedocument.presentationml.notesSlide+xml"/>
  <Override PartName="/ppt/notesSlides/notesSlide175.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8.xml" ContentType="application/vnd.openxmlformats-officedocument.presentationml.notesSlide+xml"/>
  <Override PartName="/ppt/notesSlides/notesSlide187.xml" ContentType="application/vnd.openxmlformats-officedocument.presentationml.notesSlide+xml"/>
  <Override PartName="/ppt/notesSlides/notesSlide186.xml" ContentType="application/vnd.openxmlformats-officedocument.presentationml.notesSlide+xml"/>
  <Override PartName="/ppt/notesSlides/notesSlide185.xml" ContentType="application/vnd.openxmlformats-officedocument.presentationml.notesSlide+xml"/>
  <Override PartName="/ppt/notesSlides/notesSlide184.xml" ContentType="application/vnd.openxmlformats-officedocument.presentationml.notesSlide+xml"/>
  <Override PartName="/ppt/notesSlides/notesSlide174.xml" ContentType="application/vnd.openxmlformats-officedocument.presentationml.notesSlide+xml"/>
  <Override PartName="/ppt/notesSlides/notesSlide179.xml" ContentType="application/vnd.openxmlformats-officedocument.presentationml.notesSlide+xml"/>
  <Override PartName="/ppt/notesSlides/notesSlide172.xml" ContentType="application/vnd.openxmlformats-officedocument.presentationml.notesSlide+xml"/>
  <Override PartName="/ppt/notesSlides/notesSlide165.xml" ContentType="application/vnd.openxmlformats-officedocument.presentationml.notesSlide+xml"/>
  <Override PartName="/ppt/notesSlides/notesSlide164.xml" ContentType="application/vnd.openxmlformats-officedocument.presentationml.notesSlide+xml"/>
  <Override PartName="/ppt/notesSlides/notesSlide163.xml" ContentType="application/vnd.openxmlformats-officedocument.presentationml.notesSlide+xml"/>
  <Override PartName="/ppt/notesSlides/notesSlide162.xml" ContentType="application/vnd.openxmlformats-officedocument.presentationml.notesSlide+xml"/>
  <Override PartName="/ppt/notesSlides/notesSlide161.xml" ContentType="application/vnd.openxmlformats-officedocument.presentationml.notesSlide+xml"/>
  <Override PartName="/ppt/notesSlides/notesSlide166.xml" ContentType="application/vnd.openxmlformats-officedocument.presentationml.notesSlide+xml"/>
  <Override PartName="/ppt/notesSlides/notesSlide173.xml" ContentType="application/vnd.openxmlformats-officedocument.presentationml.notesSlide+xml"/>
  <Override PartName="/ppt/notesSlides/notesSlide168.xml" ContentType="application/vnd.openxmlformats-officedocument.presentationml.notesSlide+xml"/>
  <Override PartName="/ppt/notesSlides/notesSlide171.xml" ContentType="application/vnd.openxmlformats-officedocument.presentationml.notesSlide+xml"/>
  <Override PartName="/ppt/notesSlides/notesSlide170.xml" ContentType="application/vnd.openxmlformats-officedocument.presentationml.notesSlide+xml"/>
  <Override PartName="/ppt/notesSlides/notesSlide167.xml" ContentType="application/vnd.openxmlformats-officedocument.presentationml.notesSlide+xml"/>
  <Override PartName="/ppt/notesSlides/notesSlide169.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257"/>
  </p:notesMasterIdLst>
  <p:handoutMasterIdLst>
    <p:handoutMasterId r:id="rId258"/>
  </p:handoutMasterIdLst>
  <p:sldIdLst>
    <p:sldId id="287" r:id="rId2"/>
    <p:sldId id="483" r:id="rId3"/>
    <p:sldId id="495" r:id="rId4"/>
    <p:sldId id="289" r:id="rId5"/>
    <p:sldId id="499" r:id="rId6"/>
    <p:sldId id="500" r:id="rId7"/>
    <p:sldId id="501" r:id="rId8"/>
    <p:sldId id="510" r:id="rId9"/>
    <p:sldId id="509" r:id="rId10"/>
    <p:sldId id="517" r:id="rId11"/>
    <p:sldId id="511" r:id="rId12"/>
    <p:sldId id="512" r:id="rId13"/>
    <p:sldId id="513" r:id="rId14"/>
    <p:sldId id="514" r:id="rId15"/>
    <p:sldId id="515" r:id="rId16"/>
    <p:sldId id="516" r:id="rId17"/>
    <p:sldId id="518" r:id="rId18"/>
    <p:sldId id="508" r:id="rId19"/>
    <p:sldId id="520" r:id="rId20"/>
    <p:sldId id="519" r:id="rId21"/>
    <p:sldId id="521" r:id="rId22"/>
    <p:sldId id="522" r:id="rId23"/>
    <p:sldId id="502" r:id="rId24"/>
    <p:sldId id="524" r:id="rId25"/>
    <p:sldId id="525" r:id="rId26"/>
    <p:sldId id="526" r:id="rId27"/>
    <p:sldId id="527" r:id="rId28"/>
    <p:sldId id="528" r:id="rId29"/>
    <p:sldId id="529" r:id="rId30"/>
    <p:sldId id="530" r:id="rId31"/>
    <p:sldId id="531" r:id="rId32"/>
    <p:sldId id="532" r:id="rId33"/>
    <p:sldId id="533" r:id="rId34"/>
    <p:sldId id="534" r:id="rId35"/>
    <p:sldId id="535" r:id="rId36"/>
    <p:sldId id="536" r:id="rId37"/>
    <p:sldId id="537" r:id="rId38"/>
    <p:sldId id="538" r:id="rId39"/>
    <p:sldId id="539" r:id="rId40"/>
    <p:sldId id="554" r:id="rId41"/>
    <p:sldId id="496" r:id="rId42"/>
    <p:sldId id="544" r:id="rId43"/>
    <p:sldId id="288" r:id="rId44"/>
    <p:sldId id="545" r:id="rId45"/>
    <p:sldId id="486" r:id="rId46"/>
    <p:sldId id="546" r:id="rId47"/>
    <p:sldId id="487" r:id="rId48"/>
    <p:sldId id="547" r:id="rId49"/>
    <p:sldId id="548" r:id="rId50"/>
    <p:sldId id="488" r:id="rId51"/>
    <p:sldId id="489" r:id="rId52"/>
    <p:sldId id="490" r:id="rId53"/>
    <p:sldId id="549" r:id="rId54"/>
    <p:sldId id="550" r:id="rId55"/>
    <p:sldId id="491" r:id="rId56"/>
    <p:sldId id="551" r:id="rId57"/>
    <p:sldId id="492" r:id="rId58"/>
    <p:sldId id="552" r:id="rId59"/>
    <p:sldId id="553" r:id="rId60"/>
    <p:sldId id="493" r:id="rId61"/>
    <p:sldId id="541" r:id="rId62"/>
    <p:sldId id="482" r:id="rId63"/>
    <p:sldId id="542" r:id="rId64"/>
    <p:sldId id="543" r:id="rId65"/>
    <p:sldId id="290" r:id="rId66"/>
    <p:sldId id="540" r:id="rId67"/>
    <p:sldId id="291" r:id="rId68"/>
    <p:sldId id="292" r:id="rId69"/>
    <p:sldId id="293" r:id="rId70"/>
    <p:sldId id="294" r:id="rId71"/>
    <p:sldId id="295" r:id="rId72"/>
    <p:sldId id="296" r:id="rId73"/>
    <p:sldId id="297" r:id="rId74"/>
    <p:sldId id="298" r:id="rId75"/>
    <p:sldId id="299" r:id="rId76"/>
    <p:sldId id="300" r:id="rId77"/>
    <p:sldId id="302" r:id="rId78"/>
    <p:sldId id="301" r:id="rId79"/>
    <p:sldId id="303" r:id="rId80"/>
    <p:sldId id="304" r:id="rId81"/>
    <p:sldId id="305" r:id="rId82"/>
    <p:sldId id="306" r:id="rId83"/>
    <p:sldId id="307" r:id="rId84"/>
    <p:sldId id="308" r:id="rId85"/>
    <p:sldId id="310" r:id="rId86"/>
    <p:sldId id="311" r:id="rId87"/>
    <p:sldId id="313" r:id="rId88"/>
    <p:sldId id="312" r:id="rId89"/>
    <p:sldId id="314" r:id="rId90"/>
    <p:sldId id="315" r:id="rId91"/>
    <p:sldId id="316" r:id="rId92"/>
    <p:sldId id="317" r:id="rId93"/>
    <p:sldId id="318" r:id="rId94"/>
    <p:sldId id="319" r:id="rId95"/>
    <p:sldId id="320" r:id="rId96"/>
    <p:sldId id="321" r:id="rId97"/>
    <p:sldId id="322" r:id="rId98"/>
    <p:sldId id="323" r:id="rId99"/>
    <p:sldId id="324" r:id="rId100"/>
    <p:sldId id="338" r:id="rId101"/>
    <p:sldId id="326" r:id="rId102"/>
    <p:sldId id="325" r:id="rId103"/>
    <p:sldId id="327" r:id="rId104"/>
    <p:sldId id="328" r:id="rId105"/>
    <p:sldId id="329" r:id="rId106"/>
    <p:sldId id="330" r:id="rId107"/>
    <p:sldId id="331" r:id="rId108"/>
    <p:sldId id="332" r:id="rId109"/>
    <p:sldId id="333" r:id="rId110"/>
    <p:sldId id="334" r:id="rId111"/>
    <p:sldId id="335" r:id="rId112"/>
    <p:sldId id="336" r:id="rId113"/>
    <p:sldId id="337" r:id="rId114"/>
    <p:sldId id="339" r:id="rId115"/>
    <p:sldId id="340" r:id="rId116"/>
    <p:sldId id="341" r:id="rId117"/>
    <p:sldId id="342" r:id="rId118"/>
    <p:sldId id="343" r:id="rId119"/>
    <p:sldId id="344" r:id="rId120"/>
    <p:sldId id="345" r:id="rId121"/>
    <p:sldId id="346" r:id="rId122"/>
    <p:sldId id="348" r:id="rId123"/>
    <p:sldId id="347" r:id="rId124"/>
    <p:sldId id="349" r:id="rId125"/>
    <p:sldId id="478" r:id="rId126"/>
    <p:sldId id="350" r:id="rId127"/>
    <p:sldId id="351" r:id="rId128"/>
    <p:sldId id="352" r:id="rId129"/>
    <p:sldId id="353" r:id="rId130"/>
    <p:sldId id="354" r:id="rId131"/>
    <p:sldId id="355" r:id="rId132"/>
    <p:sldId id="356" r:id="rId133"/>
    <p:sldId id="357" r:id="rId134"/>
    <p:sldId id="358" r:id="rId135"/>
    <p:sldId id="359" r:id="rId136"/>
    <p:sldId id="360" r:id="rId137"/>
    <p:sldId id="361" r:id="rId138"/>
    <p:sldId id="362" r:id="rId139"/>
    <p:sldId id="363" r:id="rId140"/>
    <p:sldId id="364" r:id="rId141"/>
    <p:sldId id="365" r:id="rId142"/>
    <p:sldId id="366" r:id="rId143"/>
    <p:sldId id="367" r:id="rId144"/>
    <p:sldId id="368" r:id="rId145"/>
    <p:sldId id="369" r:id="rId146"/>
    <p:sldId id="370" r:id="rId147"/>
    <p:sldId id="371" r:id="rId148"/>
    <p:sldId id="372" r:id="rId149"/>
    <p:sldId id="373" r:id="rId150"/>
    <p:sldId id="374" r:id="rId151"/>
    <p:sldId id="375" r:id="rId152"/>
    <p:sldId id="376" r:id="rId153"/>
    <p:sldId id="377" r:id="rId154"/>
    <p:sldId id="378" r:id="rId155"/>
    <p:sldId id="379" r:id="rId156"/>
    <p:sldId id="380" r:id="rId157"/>
    <p:sldId id="381" r:id="rId158"/>
    <p:sldId id="382" r:id="rId159"/>
    <p:sldId id="383" r:id="rId160"/>
    <p:sldId id="384" r:id="rId161"/>
    <p:sldId id="385" r:id="rId162"/>
    <p:sldId id="387" r:id="rId163"/>
    <p:sldId id="386" r:id="rId164"/>
    <p:sldId id="388" r:id="rId165"/>
    <p:sldId id="392" r:id="rId166"/>
    <p:sldId id="393" r:id="rId167"/>
    <p:sldId id="394" r:id="rId168"/>
    <p:sldId id="395" r:id="rId169"/>
    <p:sldId id="396" r:id="rId170"/>
    <p:sldId id="391" r:id="rId171"/>
    <p:sldId id="389" r:id="rId172"/>
    <p:sldId id="390" r:id="rId173"/>
    <p:sldId id="397" r:id="rId174"/>
    <p:sldId id="469" r:id="rId175"/>
    <p:sldId id="470" r:id="rId176"/>
    <p:sldId id="471" r:id="rId177"/>
    <p:sldId id="472" r:id="rId178"/>
    <p:sldId id="473" r:id="rId179"/>
    <p:sldId id="474" r:id="rId180"/>
    <p:sldId id="475" r:id="rId181"/>
    <p:sldId id="476" r:id="rId182"/>
    <p:sldId id="477" r:id="rId183"/>
    <p:sldId id="398" r:id="rId184"/>
    <p:sldId id="466" r:id="rId185"/>
    <p:sldId id="467" r:id="rId186"/>
    <p:sldId id="468" r:id="rId187"/>
    <p:sldId id="399" r:id="rId188"/>
    <p:sldId id="463" r:id="rId189"/>
    <p:sldId id="464" r:id="rId190"/>
    <p:sldId id="465" r:id="rId191"/>
    <p:sldId id="400" r:id="rId192"/>
    <p:sldId id="460" r:id="rId193"/>
    <p:sldId id="461" r:id="rId194"/>
    <p:sldId id="462" r:id="rId195"/>
    <p:sldId id="401" r:id="rId196"/>
    <p:sldId id="457" r:id="rId197"/>
    <p:sldId id="458" r:id="rId198"/>
    <p:sldId id="459" r:id="rId199"/>
    <p:sldId id="402" r:id="rId200"/>
    <p:sldId id="454" r:id="rId201"/>
    <p:sldId id="455" r:id="rId202"/>
    <p:sldId id="456" r:id="rId203"/>
    <p:sldId id="403" r:id="rId204"/>
    <p:sldId id="450" r:id="rId205"/>
    <p:sldId id="451" r:id="rId206"/>
    <p:sldId id="452" r:id="rId207"/>
    <p:sldId id="453" r:id="rId208"/>
    <p:sldId id="404" r:id="rId209"/>
    <p:sldId id="447" r:id="rId210"/>
    <p:sldId id="448" r:id="rId211"/>
    <p:sldId id="449" r:id="rId212"/>
    <p:sldId id="405" r:id="rId213"/>
    <p:sldId id="445" r:id="rId214"/>
    <p:sldId id="446" r:id="rId215"/>
    <p:sldId id="406" r:id="rId216"/>
    <p:sldId id="443" r:id="rId217"/>
    <p:sldId id="444" r:id="rId218"/>
    <p:sldId id="480" r:id="rId219"/>
    <p:sldId id="407" r:id="rId220"/>
    <p:sldId id="441" r:id="rId221"/>
    <p:sldId id="442" r:id="rId222"/>
    <p:sldId id="408" r:id="rId223"/>
    <p:sldId id="410" r:id="rId224"/>
    <p:sldId id="409" r:id="rId225"/>
    <p:sldId id="439" r:id="rId226"/>
    <p:sldId id="440" r:id="rId227"/>
    <p:sldId id="411" r:id="rId228"/>
    <p:sldId id="437" r:id="rId229"/>
    <p:sldId id="438" r:id="rId230"/>
    <p:sldId id="412" r:id="rId231"/>
    <p:sldId id="432" r:id="rId232"/>
    <p:sldId id="433" r:id="rId233"/>
    <p:sldId id="434" r:id="rId234"/>
    <p:sldId id="435" r:id="rId235"/>
    <p:sldId id="436" r:id="rId236"/>
    <p:sldId id="413" r:id="rId237"/>
    <p:sldId id="414" r:id="rId238"/>
    <p:sldId id="431" r:id="rId239"/>
    <p:sldId id="415" r:id="rId240"/>
    <p:sldId id="429" r:id="rId241"/>
    <p:sldId id="479" r:id="rId242"/>
    <p:sldId id="430" r:id="rId243"/>
    <p:sldId id="416" r:id="rId244"/>
    <p:sldId id="427" r:id="rId245"/>
    <p:sldId id="428" r:id="rId246"/>
    <p:sldId id="417" r:id="rId247"/>
    <p:sldId id="426" r:id="rId248"/>
    <p:sldId id="481" r:id="rId249"/>
    <p:sldId id="418" r:id="rId250"/>
    <p:sldId id="425" r:id="rId251"/>
    <p:sldId id="424" r:id="rId252"/>
    <p:sldId id="419" r:id="rId253"/>
    <p:sldId id="420" r:id="rId254"/>
    <p:sldId id="423" r:id="rId255"/>
    <p:sldId id="422" r:id="rId256"/>
  </p:sldIdLst>
  <p:sldSz cx="9144000" cy="6858000" type="screen4x3"/>
  <p:notesSz cx="6864350"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handoutMaster" Target="handoutMasters/handout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presProps" Target="presProps.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viewProps" Target="viewProps.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theme" Target="theme/theme1.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tableStyles" Target="tableStyle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customXml" Target="../customXml/item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customXml" Target="../customXml/item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customXml" Target="../customXml/item3.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notesMaster" Target="notesMasters/notesMaster1.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sz="quarter" idx="1"/>
          </p:nvPr>
        </p:nvSpPr>
        <p:spPr>
          <a:xfrm>
            <a:off x="3888210" y="0"/>
            <a:ext cx="2974552" cy="499745"/>
          </a:xfrm>
          <a:prstGeom prst="rect">
            <a:avLst/>
          </a:prstGeom>
        </p:spPr>
        <p:txBody>
          <a:bodyPr vert="horz" lIns="96332" tIns="48166" rIns="96332" bIns="48166" rtlCol="0"/>
          <a:lstStyle>
            <a:lvl1pPr algn="r">
              <a:defRPr sz="1300"/>
            </a:lvl1pPr>
          </a:lstStyle>
          <a:p>
            <a:endParaRPr lang="en-US"/>
          </a:p>
        </p:txBody>
      </p:sp>
      <p:sp>
        <p:nvSpPr>
          <p:cNvPr id="4" name="Footer Placeholder 3"/>
          <p:cNvSpPr>
            <a:spLocks noGrp="1"/>
          </p:cNvSpPr>
          <p:nvPr>
            <p:ph type="ftr" sz="quarter" idx="2"/>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5" name="Slide Number Placeholder 4"/>
          <p:cNvSpPr>
            <a:spLocks noGrp="1"/>
          </p:cNvSpPr>
          <p:nvPr>
            <p:ph type="sldNum" sz="quarter" idx="3"/>
          </p:nvPr>
        </p:nvSpPr>
        <p:spPr>
          <a:xfrm>
            <a:off x="3888210" y="9493420"/>
            <a:ext cx="2974552" cy="499745"/>
          </a:xfrm>
          <a:prstGeom prst="rect">
            <a:avLst/>
          </a:prstGeom>
        </p:spPr>
        <p:txBody>
          <a:bodyPr vert="horz" lIns="96332" tIns="48166" rIns="96332" bIns="48166" rtlCol="0" anchor="b"/>
          <a:lstStyle>
            <a:lvl1pPr algn="r">
              <a:defRPr sz="1300"/>
            </a:lvl1pPr>
          </a:lstStyle>
          <a:p>
            <a:fld id="{A870BFF0-935B-458D-BA7C-0177669AD23D}" type="slidenum">
              <a:rPr lang="en-US" smtClean="0"/>
              <a:t>‹nº›</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idx="1"/>
          </p:nvPr>
        </p:nvSpPr>
        <p:spPr>
          <a:xfrm>
            <a:off x="3888210" y="0"/>
            <a:ext cx="2974552" cy="499745"/>
          </a:xfrm>
          <a:prstGeom prst="rect">
            <a:avLst/>
          </a:prstGeom>
        </p:spPr>
        <p:txBody>
          <a:bodyPr vert="horz" lIns="96332" tIns="48166" rIns="96332" bIns="48166" rtlCol="0"/>
          <a:lstStyle>
            <a:lvl1pPr algn="r">
              <a:defRPr sz="1300"/>
            </a:lvl1pPr>
          </a:lstStyle>
          <a:p>
            <a:endParaRPr lang="en-US"/>
          </a:p>
        </p:txBody>
      </p:sp>
      <p:sp>
        <p:nvSpPr>
          <p:cNvPr id="4" name="Slide Image Placeholder 3"/>
          <p:cNvSpPr>
            <a:spLocks noGrp="1" noRot="1" noChangeAspect="1"/>
          </p:cNvSpPr>
          <p:nvPr>
            <p:ph type="sldImg" idx="2"/>
          </p:nvPr>
        </p:nvSpPr>
        <p:spPr>
          <a:xfrm>
            <a:off x="933450" y="749300"/>
            <a:ext cx="4997450" cy="3748088"/>
          </a:xfrm>
          <a:prstGeom prst="rect">
            <a:avLst/>
          </a:prstGeom>
          <a:noFill/>
          <a:ln w="12700">
            <a:solidFill>
              <a:prstClr val="black"/>
            </a:solidFill>
          </a:ln>
        </p:spPr>
        <p:txBody>
          <a:bodyPr vert="horz" lIns="96332" tIns="48166" rIns="96332" bIns="48166" rtlCol="0" anchor="ctr"/>
          <a:lstStyle/>
          <a:p>
            <a:endParaRPr lang="en-US"/>
          </a:p>
        </p:txBody>
      </p:sp>
      <p:sp>
        <p:nvSpPr>
          <p:cNvPr id="5" name="Notes Placeholder 4"/>
          <p:cNvSpPr>
            <a:spLocks noGrp="1"/>
          </p:cNvSpPr>
          <p:nvPr>
            <p:ph type="body" sz="quarter" idx="3"/>
          </p:nvPr>
        </p:nvSpPr>
        <p:spPr>
          <a:xfrm>
            <a:off x="686435" y="4747578"/>
            <a:ext cx="5491480" cy="4497705"/>
          </a:xfrm>
          <a:prstGeom prst="rect">
            <a:avLst/>
          </a:prstGeom>
        </p:spPr>
        <p:txBody>
          <a:bodyPr vert="horz" lIns="96332" tIns="48166" rIns="96332" bIns="4816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7" name="Slide Number Placeholder 6"/>
          <p:cNvSpPr>
            <a:spLocks noGrp="1"/>
          </p:cNvSpPr>
          <p:nvPr>
            <p:ph type="sldNum" sz="quarter" idx="5"/>
          </p:nvPr>
        </p:nvSpPr>
        <p:spPr>
          <a:xfrm>
            <a:off x="3888210" y="9493420"/>
            <a:ext cx="2974552" cy="499745"/>
          </a:xfrm>
          <a:prstGeom prst="rect">
            <a:avLst/>
          </a:prstGeom>
        </p:spPr>
        <p:txBody>
          <a:bodyPr vert="horz" lIns="96332" tIns="48166" rIns="96332" bIns="48166" rtlCol="0" anchor="b"/>
          <a:lstStyle>
            <a:lvl1pPr algn="r">
              <a:defRPr sz="1300"/>
            </a:lvl1pPr>
          </a:lstStyle>
          <a:p>
            <a:fld id="{273CF6C1-7467-444B-AA4C-033D8C66D2F0}" type="slidenum">
              <a:rPr lang="en-US" smtClean="0"/>
              <a:t>‹nº›</a:t>
            </a:fld>
            <a:endParaRPr 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a:t>
            </a:fld>
            <a:endParaRPr lang="en-US"/>
          </a:p>
        </p:txBody>
      </p:sp>
      <p:sp>
        <p:nvSpPr>
          <p:cNvPr id="5" name="Marcador de Posição da Data 4">
            <a:extLst>
              <a:ext uri="{FF2B5EF4-FFF2-40B4-BE49-F238E27FC236}">
                <a16:creationId xmlns:a16="http://schemas.microsoft.com/office/drawing/2014/main" id="{79D911DC-155B-43F9-B990-C170A5D9DFF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89126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52847535"/>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100</a:t>
            </a:fld>
            <a:endParaRPr lang="en-US"/>
          </a:p>
        </p:txBody>
      </p:sp>
      <p:sp>
        <p:nvSpPr>
          <p:cNvPr id="5" name="Marcador de Posição da Data 4">
            <a:extLst>
              <a:ext uri="{FF2B5EF4-FFF2-40B4-BE49-F238E27FC236}">
                <a16:creationId xmlns:a16="http://schemas.microsoft.com/office/drawing/2014/main" id="{49F3F182-D2A9-43D2-94A1-717F5D14D65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2019411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101</a:t>
            </a:fld>
            <a:endParaRPr lang="en-US"/>
          </a:p>
        </p:txBody>
      </p:sp>
      <p:sp>
        <p:nvSpPr>
          <p:cNvPr id="5" name="Marcador de Posição da Data 4">
            <a:extLst>
              <a:ext uri="{FF2B5EF4-FFF2-40B4-BE49-F238E27FC236}">
                <a16:creationId xmlns:a16="http://schemas.microsoft.com/office/drawing/2014/main" id="{88B9CF1C-AF45-4C88-BFA4-011827463C6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46373925"/>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102</a:t>
            </a:fld>
            <a:endParaRPr lang="en-US"/>
          </a:p>
        </p:txBody>
      </p:sp>
      <p:sp>
        <p:nvSpPr>
          <p:cNvPr id="5" name="Marcador de Posição da Data 4">
            <a:extLst>
              <a:ext uri="{FF2B5EF4-FFF2-40B4-BE49-F238E27FC236}">
                <a16:creationId xmlns:a16="http://schemas.microsoft.com/office/drawing/2014/main" id="{04272B01-D01B-4BA1-BEDD-39133F32C75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79738431"/>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103</a:t>
            </a:fld>
            <a:endParaRPr lang="en-US"/>
          </a:p>
        </p:txBody>
      </p:sp>
      <p:sp>
        <p:nvSpPr>
          <p:cNvPr id="5" name="Marcador de Posição da Data 4">
            <a:extLst>
              <a:ext uri="{FF2B5EF4-FFF2-40B4-BE49-F238E27FC236}">
                <a16:creationId xmlns:a16="http://schemas.microsoft.com/office/drawing/2014/main" id="{28D8FD43-2C2A-4EF1-80C1-F7A0453774B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1785505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104</a:t>
            </a:fld>
            <a:endParaRPr lang="en-US"/>
          </a:p>
        </p:txBody>
      </p:sp>
      <p:sp>
        <p:nvSpPr>
          <p:cNvPr id="5" name="Marcador de Posição da Data 4">
            <a:extLst>
              <a:ext uri="{FF2B5EF4-FFF2-40B4-BE49-F238E27FC236}">
                <a16:creationId xmlns:a16="http://schemas.microsoft.com/office/drawing/2014/main" id="{6EB9C46D-B790-42AA-8540-9E39E780993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7015451"/>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105</a:t>
            </a:fld>
            <a:endParaRPr lang="en-US"/>
          </a:p>
        </p:txBody>
      </p:sp>
      <p:sp>
        <p:nvSpPr>
          <p:cNvPr id="5" name="Marcador de Posição da Data 4">
            <a:extLst>
              <a:ext uri="{FF2B5EF4-FFF2-40B4-BE49-F238E27FC236}">
                <a16:creationId xmlns:a16="http://schemas.microsoft.com/office/drawing/2014/main" id="{2BC05DAE-1073-4214-87A5-01304116407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8285148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106</a:t>
            </a:fld>
            <a:endParaRPr lang="en-US"/>
          </a:p>
        </p:txBody>
      </p:sp>
      <p:sp>
        <p:nvSpPr>
          <p:cNvPr id="5" name="Marcador de Posição da Data 4">
            <a:extLst>
              <a:ext uri="{FF2B5EF4-FFF2-40B4-BE49-F238E27FC236}">
                <a16:creationId xmlns:a16="http://schemas.microsoft.com/office/drawing/2014/main" id="{8B23F3FF-F2AC-4C72-9EC3-B9505E2DC2D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00671012"/>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107</a:t>
            </a:fld>
            <a:endParaRPr lang="en-US"/>
          </a:p>
        </p:txBody>
      </p:sp>
      <p:sp>
        <p:nvSpPr>
          <p:cNvPr id="5" name="Marcador de Posição da Data 4">
            <a:extLst>
              <a:ext uri="{FF2B5EF4-FFF2-40B4-BE49-F238E27FC236}">
                <a16:creationId xmlns:a16="http://schemas.microsoft.com/office/drawing/2014/main" id="{D853C346-1D6F-4680-83A6-DAE32364298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73883417"/>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108</a:t>
            </a:fld>
            <a:endParaRPr lang="en-US"/>
          </a:p>
        </p:txBody>
      </p:sp>
      <p:sp>
        <p:nvSpPr>
          <p:cNvPr id="5" name="Marcador de Posição da Data 4">
            <a:extLst>
              <a:ext uri="{FF2B5EF4-FFF2-40B4-BE49-F238E27FC236}">
                <a16:creationId xmlns:a16="http://schemas.microsoft.com/office/drawing/2014/main" id="{4E257016-DEB1-4436-BEF1-D39B1294956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041376883"/>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109</a:t>
            </a:fld>
            <a:endParaRPr lang="en-US"/>
          </a:p>
        </p:txBody>
      </p:sp>
      <p:sp>
        <p:nvSpPr>
          <p:cNvPr id="5" name="Marcador de Posição da Data 4">
            <a:extLst>
              <a:ext uri="{FF2B5EF4-FFF2-40B4-BE49-F238E27FC236}">
                <a16:creationId xmlns:a16="http://schemas.microsoft.com/office/drawing/2014/main" id="{D9EB8E53-3855-4155-A038-B675211ACF6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898758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25812128"/>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110</a:t>
            </a:fld>
            <a:endParaRPr lang="en-US"/>
          </a:p>
        </p:txBody>
      </p:sp>
      <p:sp>
        <p:nvSpPr>
          <p:cNvPr id="5" name="Marcador de Posição da Data 4">
            <a:extLst>
              <a:ext uri="{FF2B5EF4-FFF2-40B4-BE49-F238E27FC236}">
                <a16:creationId xmlns:a16="http://schemas.microsoft.com/office/drawing/2014/main" id="{E9CFC2D4-BE51-4E15-9516-367D948462F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46244193"/>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111</a:t>
            </a:fld>
            <a:endParaRPr lang="en-US"/>
          </a:p>
        </p:txBody>
      </p:sp>
      <p:sp>
        <p:nvSpPr>
          <p:cNvPr id="5" name="Marcador de Posição da Data 4">
            <a:extLst>
              <a:ext uri="{FF2B5EF4-FFF2-40B4-BE49-F238E27FC236}">
                <a16:creationId xmlns:a16="http://schemas.microsoft.com/office/drawing/2014/main" id="{09FA0643-FFBF-4387-80EE-052FBB05155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41128929"/>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112</a:t>
            </a:fld>
            <a:endParaRPr lang="en-US"/>
          </a:p>
        </p:txBody>
      </p:sp>
      <p:sp>
        <p:nvSpPr>
          <p:cNvPr id="5" name="Marcador de Posição da Data 4">
            <a:extLst>
              <a:ext uri="{FF2B5EF4-FFF2-40B4-BE49-F238E27FC236}">
                <a16:creationId xmlns:a16="http://schemas.microsoft.com/office/drawing/2014/main" id="{C5D9D47D-4C9F-4C4E-BE1A-1938FF522DB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30749027"/>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113</a:t>
            </a:fld>
            <a:endParaRPr lang="en-US"/>
          </a:p>
        </p:txBody>
      </p:sp>
      <p:sp>
        <p:nvSpPr>
          <p:cNvPr id="5" name="Marcador de Posição da Data 4">
            <a:extLst>
              <a:ext uri="{FF2B5EF4-FFF2-40B4-BE49-F238E27FC236}">
                <a16:creationId xmlns:a16="http://schemas.microsoft.com/office/drawing/2014/main" id="{3C945977-E3E5-4F42-A288-FD41C6F2314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8274031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114</a:t>
            </a:fld>
            <a:endParaRPr lang="en-US"/>
          </a:p>
        </p:txBody>
      </p:sp>
      <p:sp>
        <p:nvSpPr>
          <p:cNvPr id="5" name="Marcador de Posição da Data 4">
            <a:extLst>
              <a:ext uri="{FF2B5EF4-FFF2-40B4-BE49-F238E27FC236}">
                <a16:creationId xmlns:a16="http://schemas.microsoft.com/office/drawing/2014/main" id="{E561AFBE-6D14-461E-8FA6-9E5B656C96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50760655"/>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115</a:t>
            </a:fld>
            <a:endParaRPr lang="en-US"/>
          </a:p>
        </p:txBody>
      </p:sp>
      <p:sp>
        <p:nvSpPr>
          <p:cNvPr id="5" name="Marcador de Posição da Data 4">
            <a:extLst>
              <a:ext uri="{FF2B5EF4-FFF2-40B4-BE49-F238E27FC236}">
                <a16:creationId xmlns:a16="http://schemas.microsoft.com/office/drawing/2014/main" id="{49E27CDC-8416-411B-9B01-5357458DDF5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27690479"/>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116</a:t>
            </a:fld>
            <a:endParaRPr lang="en-US"/>
          </a:p>
        </p:txBody>
      </p:sp>
      <p:sp>
        <p:nvSpPr>
          <p:cNvPr id="5" name="Marcador de Posição da Data 4">
            <a:extLst>
              <a:ext uri="{FF2B5EF4-FFF2-40B4-BE49-F238E27FC236}">
                <a16:creationId xmlns:a16="http://schemas.microsoft.com/office/drawing/2014/main" id="{92C18C82-F198-4E08-B174-4B786F84917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0025457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117</a:t>
            </a:fld>
            <a:endParaRPr lang="en-US"/>
          </a:p>
        </p:txBody>
      </p:sp>
      <p:sp>
        <p:nvSpPr>
          <p:cNvPr id="5" name="Marcador de Posição da Data 4">
            <a:extLst>
              <a:ext uri="{FF2B5EF4-FFF2-40B4-BE49-F238E27FC236}">
                <a16:creationId xmlns:a16="http://schemas.microsoft.com/office/drawing/2014/main" id="{D0D853E6-0EAD-4858-85A5-E2CF65C1A56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97605889"/>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118</a:t>
            </a:fld>
            <a:endParaRPr lang="en-US"/>
          </a:p>
        </p:txBody>
      </p:sp>
      <p:sp>
        <p:nvSpPr>
          <p:cNvPr id="5" name="Marcador de Posição da Data 4">
            <a:extLst>
              <a:ext uri="{FF2B5EF4-FFF2-40B4-BE49-F238E27FC236}">
                <a16:creationId xmlns:a16="http://schemas.microsoft.com/office/drawing/2014/main" id="{7EF2F841-5532-477B-BD24-55F68CFC97D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9158175"/>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119</a:t>
            </a:fld>
            <a:endParaRPr lang="en-US"/>
          </a:p>
        </p:txBody>
      </p:sp>
      <p:sp>
        <p:nvSpPr>
          <p:cNvPr id="5" name="Marcador de Posição da Data 4">
            <a:extLst>
              <a:ext uri="{FF2B5EF4-FFF2-40B4-BE49-F238E27FC236}">
                <a16:creationId xmlns:a16="http://schemas.microsoft.com/office/drawing/2014/main" id="{40952060-333C-4C0C-88E1-ABC21DB866A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30862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69905192"/>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120</a:t>
            </a:fld>
            <a:endParaRPr lang="en-US"/>
          </a:p>
        </p:txBody>
      </p:sp>
      <p:sp>
        <p:nvSpPr>
          <p:cNvPr id="5" name="Marcador de Posição da Data 4">
            <a:extLst>
              <a:ext uri="{FF2B5EF4-FFF2-40B4-BE49-F238E27FC236}">
                <a16:creationId xmlns:a16="http://schemas.microsoft.com/office/drawing/2014/main" id="{92C7EA00-31B5-4C8E-9793-7517BE947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40468402"/>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121</a:t>
            </a:fld>
            <a:endParaRPr lang="en-US"/>
          </a:p>
        </p:txBody>
      </p:sp>
      <p:sp>
        <p:nvSpPr>
          <p:cNvPr id="5" name="Marcador de Posição da Data 4">
            <a:extLst>
              <a:ext uri="{FF2B5EF4-FFF2-40B4-BE49-F238E27FC236}">
                <a16:creationId xmlns:a16="http://schemas.microsoft.com/office/drawing/2014/main" id="{7F96DF82-3419-4B28-BF40-A3E3DFC2655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20813587"/>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122</a:t>
            </a:fld>
            <a:endParaRPr lang="en-US"/>
          </a:p>
        </p:txBody>
      </p:sp>
      <p:sp>
        <p:nvSpPr>
          <p:cNvPr id="5" name="Marcador de Posição da Data 4">
            <a:extLst>
              <a:ext uri="{FF2B5EF4-FFF2-40B4-BE49-F238E27FC236}">
                <a16:creationId xmlns:a16="http://schemas.microsoft.com/office/drawing/2014/main" id="{A350E98B-F8B7-475A-A0AE-81FC1FC82EC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00790821"/>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123</a:t>
            </a:fld>
            <a:endParaRPr lang="en-US"/>
          </a:p>
        </p:txBody>
      </p:sp>
      <p:sp>
        <p:nvSpPr>
          <p:cNvPr id="5" name="Marcador de Posição da Data 4">
            <a:extLst>
              <a:ext uri="{FF2B5EF4-FFF2-40B4-BE49-F238E27FC236}">
                <a16:creationId xmlns:a16="http://schemas.microsoft.com/office/drawing/2014/main" id="{B8F795E9-A10F-4E93-BBCD-1FEBC0B2AB4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55868475"/>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124</a:t>
            </a:fld>
            <a:endParaRPr lang="en-US"/>
          </a:p>
        </p:txBody>
      </p:sp>
      <p:sp>
        <p:nvSpPr>
          <p:cNvPr id="5" name="Marcador de Posição da Data 4">
            <a:extLst>
              <a:ext uri="{FF2B5EF4-FFF2-40B4-BE49-F238E27FC236}">
                <a16:creationId xmlns:a16="http://schemas.microsoft.com/office/drawing/2014/main" id="{C37D8F32-E59B-43F8-B676-08E3B7CC32D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46667635"/>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125</a:t>
            </a:fld>
            <a:endParaRPr lang="en-US"/>
          </a:p>
        </p:txBody>
      </p:sp>
      <p:sp>
        <p:nvSpPr>
          <p:cNvPr id="5" name="Marcador de Posição da Data 4">
            <a:extLst>
              <a:ext uri="{FF2B5EF4-FFF2-40B4-BE49-F238E27FC236}">
                <a16:creationId xmlns:a16="http://schemas.microsoft.com/office/drawing/2014/main" id="{45D1C087-F903-436C-9A2F-742C014C6AD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423811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126</a:t>
            </a:fld>
            <a:endParaRPr lang="en-US"/>
          </a:p>
        </p:txBody>
      </p:sp>
      <p:sp>
        <p:nvSpPr>
          <p:cNvPr id="5" name="Marcador de Posição da Data 4">
            <a:extLst>
              <a:ext uri="{FF2B5EF4-FFF2-40B4-BE49-F238E27FC236}">
                <a16:creationId xmlns:a16="http://schemas.microsoft.com/office/drawing/2014/main" id="{37E7D951-4B29-4E9A-A223-9BB1441E48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60154263"/>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127</a:t>
            </a:fld>
            <a:endParaRPr lang="en-US"/>
          </a:p>
        </p:txBody>
      </p:sp>
      <p:sp>
        <p:nvSpPr>
          <p:cNvPr id="5" name="Marcador de Posição da Data 4">
            <a:extLst>
              <a:ext uri="{FF2B5EF4-FFF2-40B4-BE49-F238E27FC236}">
                <a16:creationId xmlns:a16="http://schemas.microsoft.com/office/drawing/2014/main" id="{69077C27-81D9-46B1-8C5D-03637C0D496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6585950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128</a:t>
            </a:fld>
            <a:endParaRPr lang="en-US"/>
          </a:p>
        </p:txBody>
      </p:sp>
      <p:sp>
        <p:nvSpPr>
          <p:cNvPr id="5" name="Marcador de Posição da Data 4">
            <a:extLst>
              <a:ext uri="{FF2B5EF4-FFF2-40B4-BE49-F238E27FC236}">
                <a16:creationId xmlns:a16="http://schemas.microsoft.com/office/drawing/2014/main" id="{D63B2FBF-F2BF-43BD-9B49-3FF01858E42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8186843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129</a:t>
            </a:fld>
            <a:endParaRPr lang="en-US"/>
          </a:p>
        </p:txBody>
      </p:sp>
      <p:sp>
        <p:nvSpPr>
          <p:cNvPr id="5" name="Marcador de Posição da Data 4">
            <a:extLst>
              <a:ext uri="{FF2B5EF4-FFF2-40B4-BE49-F238E27FC236}">
                <a16:creationId xmlns:a16="http://schemas.microsoft.com/office/drawing/2014/main" id="{C207F020-95D2-49FA-8582-5A52583AC03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78359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56363316"/>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130</a:t>
            </a:fld>
            <a:endParaRPr lang="en-US"/>
          </a:p>
        </p:txBody>
      </p:sp>
      <p:sp>
        <p:nvSpPr>
          <p:cNvPr id="5" name="Marcador de Posição da Data 4">
            <a:extLst>
              <a:ext uri="{FF2B5EF4-FFF2-40B4-BE49-F238E27FC236}">
                <a16:creationId xmlns:a16="http://schemas.microsoft.com/office/drawing/2014/main" id="{5B63C3C7-8E43-44ED-A606-708F95FFAF0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1714267"/>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131</a:t>
            </a:fld>
            <a:endParaRPr lang="en-US"/>
          </a:p>
        </p:txBody>
      </p:sp>
      <p:sp>
        <p:nvSpPr>
          <p:cNvPr id="5" name="Marcador de Posição da Data 4">
            <a:extLst>
              <a:ext uri="{FF2B5EF4-FFF2-40B4-BE49-F238E27FC236}">
                <a16:creationId xmlns:a16="http://schemas.microsoft.com/office/drawing/2014/main" id="{2C175D82-427E-452F-9472-E5E7FAD70DE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34545364"/>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132</a:t>
            </a:fld>
            <a:endParaRPr lang="en-US"/>
          </a:p>
        </p:txBody>
      </p:sp>
      <p:sp>
        <p:nvSpPr>
          <p:cNvPr id="5" name="Marcador de Posição da Data 4">
            <a:extLst>
              <a:ext uri="{FF2B5EF4-FFF2-40B4-BE49-F238E27FC236}">
                <a16:creationId xmlns:a16="http://schemas.microsoft.com/office/drawing/2014/main" id="{9560CD98-FE28-4059-92A6-2C8575A97DF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06338022"/>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133</a:t>
            </a:fld>
            <a:endParaRPr lang="en-US"/>
          </a:p>
        </p:txBody>
      </p:sp>
      <p:sp>
        <p:nvSpPr>
          <p:cNvPr id="5" name="Marcador de Posição da Data 4">
            <a:extLst>
              <a:ext uri="{FF2B5EF4-FFF2-40B4-BE49-F238E27FC236}">
                <a16:creationId xmlns:a16="http://schemas.microsoft.com/office/drawing/2014/main" id="{8A0605ED-330F-4E62-B347-EE8DCBD4DE1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17035608"/>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134</a:t>
            </a:fld>
            <a:endParaRPr lang="en-US"/>
          </a:p>
        </p:txBody>
      </p:sp>
      <p:sp>
        <p:nvSpPr>
          <p:cNvPr id="5" name="Marcador de Posição da Data 4">
            <a:extLst>
              <a:ext uri="{FF2B5EF4-FFF2-40B4-BE49-F238E27FC236}">
                <a16:creationId xmlns:a16="http://schemas.microsoft.com/office/drawing/2014/main" id="{C3175E23-8A9F-4A54-B73F-956424ED037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561845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135</a:t>
            </a:fld>
            <a:endParaRPr lang="en-US"/>
          </a:p>
        </p:txBody>
      </p:sp>
      <p:sp>
        <p:nvSpPr>
          <p:cNvPr id="5" name="Marcador de Posição da Data 4">
            <a:extLst>
              <a:ext uri="{FF2B5EF4-FFF2-40B4-BE49-F238E27FC236}">
                <a16:creationId xmlns:a16="http://schemas.microsoft.com/office/drawing/2014/main" id="{C7F31519-9850-4E3E-BB6D-7C5F48A0F90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279918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136</a:t>
            </a:fld>
            <a:endParaRPr lang="en-US"/>
          </a:p>
        </p:txBody>
      </p:sp>
      <p:sp>
        <p:nvSpPr>
          <p:cNvPr id="5" name="Marcador de Posição da Data 4">
            <a:extLst>
              <a:ext uri="{FF2B5EF4-FFF2-40B4-BE49-F238E27FC236}">
                <a16:creationId xmlns:a16="http://schemas.microsoft.com/office/drawing/2014/main" id="{64959599-E2A2-4E38-971C-7FCBED740C8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91113738"/>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137</a:t>
            </a:fld>
            <a:endParaRPr lang="en-US"/>
          </a:p>
        </p:txBody>
      </p:sp>
      <p:sp>
        <p:nvSpPr>
          <p:cNvPr id="5" name="Marcador de Posição da Data 4">
            <a:extLst>
              <a:ext uri="{FF2B5EF4-FFF2-40B4-BE49-F238E27FC236}">
                <a16:creationId xmlns:a16="http://schemas.microsoft.com/office/drawing/2014/main" id="{18B3D15E-7042-4A8A-B6B2-17DA534A557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15284315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138</a:t>
            </a:fld>
            <a:endParaRPr lang="en-US"/>
          </a:p>
        </p:txBody>
      </p:sp>
      <p:sp>
        <p:nvSpPr>
          <p:cNvPr id="5" name="Marcador de Posição da Data 4">
            <a:extLst>
              <a:ext uri="{FF2B5EF4-FFF2-40B4-BE49-F238E27FC236}">
                <a16:creationId xmlns:a16="http://schemas.microsoft.com/office/drawing/2014/main" id="{100B838F-A71D-4B56-BFBE-7796CE49086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87253715"/>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139</a:t>
            </a:fld>
            <a:endParaRPr lang="en-US"/>
          </a:p>
        </p:txBody>
      </p:sp>
      <p:sp>
        <p:nvSpPr>
          <p:cNvPr id="5" name="Marcador de Posição da Data 4">
            <a:extLst>
              <a:ext uri="{FF2B5EF4-FFF2-40B4-BE49-F238E27FC236}">
                <a16:creationId xmlns:a16="http://schemas.microsoft.com/office/drawing/2014/main" id="{7923C49C-254C-4046-8026-CCD443EBAC7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09388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140445142"/>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140</a:t>
            </a:fld>
            <a:endParaRPr lang="en-US"/>
          </a:p>
        </p:txBody>
      </p:sp>
      <p:sp>
        <p:nvSpPr>
          <p:cNvPr id="5" name="Marcador de Posição da Data 4">
            <a:extLst>
              <a:ext uri="{FF2B5EF4-FFF2-40B4-BE49-F238E27FC236}">
                <a16:creationId xmlns:a16="http://schemas.microsoft.com/office/drawing/2014/main" id="{538304F4-1805-44DF-9F53-B0119EA4E97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94425173"/>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141</a:t>
            </a:fld>
            <a:endParaRPr lang="en-US"/>
          </a:p>
        </p:txBody>
      </p:sp>
      <p:sp>
        <p:nvSpPr>
          <p:cNvPr id="5" name="Marcador de Posição da Data 4">
            <a:extLst>
              <a:ext uri="{FF2B5EF4-FFF2-40B4-BE49-F238E27FC236}">
                <a16:creationId xmlns:a16="http://schemas.microsoft.com/office/drawing/2014/main" id="{1FBB135B-D6E0-4849-8966-F660FF0CA35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1651380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142</a:t>
            </a:fld>
            <a:endParaRPr lang="en-US"/>
          </a:p>
        </p:txBody>
      </p:sp>
      <p:sp>
        <p:nvSpPr>
          <p:cNvPr id="5" name="Marcador de Posição da Data 4">
            <a:extLst>
              <a:ext uri="{FF2B5EF4-FFF2-40B4-BE49-F238E27FC236}">
                <a16:creationId xmlns:a16="http://schemas.microsoft.com/office/drawing/2014/main" id="{51EACA56-B5FA-45D1-8C79-9EE8A4A6074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894535280"/>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143</a:t>
            </a:fld>
            <a:endParaRPr lang="en-US"/>
          </a:p>
        </p:txBody>
      </p:sp>
      <p:sp>
        <p:nvSpPr>
          <p:cNvPr id="5" name="Marcador de Posição da Data 4">
            <a:extLst>
              <a:ext uri="{FF2B5EF4-FFF2-40B4-BE49-F238E27FC236}">
                <a16:creationId xmlns:a16="http://schemas.microsoft.com/office/drawing/2014/main" id="{ACC8DCC3-AD2A-40EC-B71D-5C81C679DC7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0251098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144</a:t>
            </a:fld>
            <a:endParaRPr lang="en-US"/>
          </a:p>
        </p:txBody>
      </p:sp>
      <p:sp>
        <p:nvSpPr>
          <p:cNvPr id="5" name="Marcador de Posição da Data 4">
            <a:extLst>
              <a:ext uri="{FF2B5EF4-FFF2-40B4-BE49-F238E27FC236}">
                <a16:creationId xmlns:a16="http://schemas.microsoft.com/office/drawing/2014/main" id="{E5CE1DCD-FF06-4201-81F6-B490037F952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03321670"/>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145</a:t>
            </a:fld>
            <a:endParaRPr lang="en-US"/>
          </a:p>
        </p:txBody>
      </p:sp>
      <p:sp>
        <p:nvSpPr>
          <p:cNvPr id="5" name="Marcador de Posição da Data 4">
            <a:extLst>
              <a:ext uri="{FF2B5EF4-FFF2-40B4-BE49-F238E27FC236}">
                <a16:creationId xmlns:a16="http://schemas.microsoft.com/office/drawing/2014/main" id="{FE2CFABF-5916-442C-AE10-AA1CA5113DD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32908054"/>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146</a:t>
            </a:fld>
            <a:endParaRPr lang="en-US"/>
          </a:p>
        </p:txBody>
      </p:sp>
      <p:sp>
        <p:nvSpPr>
          <p:cNvPr id="5" name="Marcador de Posição da Data 4">
            <a:extLst>
              <a:ext uri="{FF2B5EF4-FFF2-40B4-BE49-F238E27FC236}">
                <a16:creationId xmlns:a16="http://schemas.microsoft.com/office/drawing/2014/main" id="{0CB27344-A77A-4792-9955-B4EDA2C02AD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79296644"/>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147</a:t>
            </a:fld>
            <a:endParaRPr lang="en-US"/>
          </a:p>
        </p:txBody>
      </p:sp>
      <p:sp>
        <p:nvSpPr>
          <p:cNvPr id="5" name="Marcador de Posição da Data 4">
            <a:extLst>
              <a:ext uri="{FF2B5EF4-FFF2-40B4-BE49-F238E27FC236}">
                <a16:creationId xmlns:a16="http://schemas.microsoft.com/office/drawing/2014/main" id="{61BDBF61-8F0D-423C-BD1C-0BD5FD7D7E3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96429531"/>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148</a:t>
            </a:fld>
            <a:endParaRPr lang="en-US"/>
          </a:p>
        </p:txBody>
      </p:sp>
      <p:sp>
        <p:nvSpPr>
          <p:cNvPr id="5" name="Marcador de Posição da Data 4">
            <a:extLst>
              <a:ext uri="{FF2B5EF4-FFF2-40B4-BE49-F238E27FC236}">
                <a16:creationId xmlns:a16="http://schemas.microsoft.com/office/drawing/2014/main" id="{2B706582-EE0E-4C08-B660-833E3433AEC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45139791"/>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149</a:t>
            </a:fld>
            <a:endParaRPr lang="en-US"/>
          </a:p>
        </p:txBody>
      </p:sp>
      <p:sp>
        <p:nvSpPr>
          <p:cNvPr id="5" name="Marcador de Posição da Data 4">
            <a:extLst>
              <a:ext uri="{FF2B5EF4-FFF2-40B4-BE49-F238E27FC236}">
                <a16:creationId xmlns:a16="http://schemas.microsoft.com/office/drawing/2014/main" id="{F247DD13-AF66-4687-BF07-147B11D50AF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55341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91706570"/>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150</a:t>
            </a:fld>
            <a:endParaRPr lang="en-US"/>
          </a:p>
        </p:txBody>
      </p:sp>
      <p:sp>
        <p:nvSpPr>
          <p:cNvPr id="5" name="Marcador de Posição da Data 4">
            <a:extLst>
              <a:ext uri="{FF2B5EF4-FFF2-40B4-BE49-F238E27FC236}">
                <a16:creationId xmlns:a16="http://schemas.microsoft.com/office/drawing/2014/main" id="{3C3224EF-B984-445A-932E-B13C419F698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76934050"/>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151</a:t>
            </a:fld>
            <a:endParaRPr lang="en-US"/>
          </a:p>
        </p:txBody>
      </p:sp>
      <p:sp>
        <p:nvSpPr>
          <p:cNvPr id="5" name="Marcador de Posição da Data 4">
            <a:extLst>
              <a:ext uri="{FF2B5EF4-FFF2-40B4-BE49-F238E27FC236}">
                <a16:creationId xmlns:a16="http://schemas.microsoft.com/office/drawing/2014/main" id="{C67AC935-07C8-4D21-A574-CF9A3512C41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18106843"/>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152</a:t>
            </a:fld>
            <a:endParaRPr lang="en-US"/>
          </a:p>
        </p:txBody>
      </p:sp>
      <p:sp>
        <p:nvSpPr>
          <p:cNvPr id="5" name="Marcador de Posição da Data 4">
            <a:extLst>
              <a:ext uri="{FF2B5EF4-FFF2-40B4-BE49-F238E27FC236}">
                <a16:creationId xmlns:a16="http://schemas.microsoft.com/office/drawing/2014/main" id="{A07ED351-C24F-4F45-A191-4BE901423CC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4687673"/>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153</a:t>
            </a:fld>
            <a:endParaRPr lang="en-US"/>
          </a:p>
        </p:txBody>
      </p:sp>
      <p:sp>
        <p:nvSpPr>
          <p:cNvPr id="5" name="Marcador de Posição da Data 4">
            <a:extLst>
              <a:ext uri="{FF2B5EF4-FFF2-40B4-BE49-F238E27FC236}">
                <a16:creationId xmlns:a16="http://schemas.microsoft.com/office/drawing/2014/main" id="{75AAEA31-2146-45E6-ACF7-031D23BD6EA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43998589"/>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154</a:t>
            </a:fld>
            <a:endParaRPr lang="en-US"/>
          </a:p>
        </p:txBody>
      </p:sp>
      <p:sp>
        <p:nvSpPr>
          <p:cNvPr id="5" name="Marcador de Posição da Data 4">
            <a:extLst>
              <a:ext uri="{FF2B5EF4-FFF2-40B4-BE49-F238E27FC236}">
                <a16:creationId xmlns:a16="http://schemas.microsoft.com/office/drawing/2014/main" id="{3F696E69-5D86-41A4-9A8D-62ED12C50A0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00715197"/>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155</a:t>
            </a:fld>
            <a:endParaRPr lang="en-US"/>
          </a:p>
        </p:txBody>
      </p:sp>
      <p:sp>
        <p:nvSpPr>
          <p:cNvPr id="5" name="Marcador de Posição da Data 4">
            <a:extLst>
              <a:ext uri="{FF2B5EF4-FFF2-40B4-BE49-F238E27FC236}">
                <a16:creationId xmlns:a16="http://schemas.microsoft.com/office/drawing/2014/main" id="{84BC4134-8F28-41C6-93B7-9EEE7E8A790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94731576"/>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156</a:t>
            </a:fld>
            <a:endParaRPr lang="en-US"/>
          </a:p>
        </p:txBody>
      </p:sp>
      <p:sp>
        <p:nvSpPr>
          <p:cNvPr id="5" name="Marcador de Posição da Data 4">
            <a:extLst>
              <a:ext uri="{FF2B5EF4-FFF2-40B4-BE49-F238E27FC236}">
                <a16:creationId xmlns:a16="http://schemas.microsoft.com/office/drawing/2014/main" id="{B03E5188-82E6-4111-B692-5AE408EF3B4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0165440"/>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157</a:t>
            </a:fld>
            <a:endParaRPr lang="en-US"/>
          </a:p>
        </p:txBody>
      </p:sp>
      <p:sp>
        <p:nvSpPr>
          <p:cNvPr id="5" name="Marcador de Posição da Data 4">
            <a:extLst>
              <a:ext uri="{FF2B5EF4-FFF2-40B4-BE49-F238E27FC236}">
                <a16:creationId xmlns:a16="http://schemas.microsoft.com/office/drawing/2014/main" id="{4A476DCD-D4B5-4C88-80E2-64DD01DC218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21123766"/>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158</a:t>
            </a:fld>
            <a:endParaRPr lang="en-US"/>
          </a:p>
        </p:txBody>
      </p:sp>
      <p:sp>
        <p:nvSpPr>
          <p:cNvPr id="5" name="Marcador de Posição da Data 4">
            <a:extLst>
              <a:ext uri="{FF2B5EF4-FFF2-40B4-BE49-F238E27FC236}">
                <a16:creationId xmlns:a16="http://schemas.microsoft.com/office/drawing/2014/main" id="{82D08A3C-F494-4B40-ABEA-93FB7E985D6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56723388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159</a:t>
            </a:fld>
            <a:endParaRPr lang="en-US"/>
          </a:p>
        </p:txBody>
      </p:sp>
      <p:sp>
        <p:nvSpPr>
          <p:cNvPr id="5" name="Marcador de Posição da Data 4">
            <a:extLst>
              <a:ext uri="{FF2B5EF4-FFF2-40B4-BE49-F238E27FC236}">
                <a16:creationId xmlns:a16="http://schemas.microsoft.com/office/drawing/2014/main" id="{B11AEE56-20A9-44B4-8043-588F2EB6B40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804203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70695908"/>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160</a:t>
            </a:fld>
            <a:endParaRPr lang="en-US"/>
          </a:p>
        </p:txBody>
      </p:sp>
      <p:sp>
        <p:nvSpPr>
          <p:cNvPr id="5" name="Marcador de Posição da Data 4">
            <a:extLst>
              <a:ext uri="{FF2B5EF4-FFF2-40B4-BE49-F238E27FC236}">
                <a16:creationId xmlns:a16="http://schemas.microsoft.com/office/drawing/2014/main" id="{596039CA-0D8A-441D-B63A-9CC5FA1B5B3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17842044"/>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161</a:t>
            </a:fld>
            <a:endParaRPr lang="en-US"/>
          </a:p>
        </p:txBody>
      </p:sp>
      <p:sp>
        <p:nvSpPr>
          <p:cNvPr id="5" name="Marcador de Posição da Data 4">
            <a:extLst>
              <a:ext uri="{FF2B5EF4-FFF2-40B4-BE49-F238E27FC236}">
                <a16:creationId xmlns:a16="http://schemas.microsoft.com/office/drawing/2014/main" id="{A09423B4-E7AE-4BD4-B593-643C64AAC25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70459972"/>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162</a:t>
            </a:fld>
            <a:endParaRPr lang="en-US"/>
          </a:p>
        </p:txBody>
      </p:sp>
      <p:sp>
        <p:nvSpPr>
          <p:cNvPr id="5" name="Marcador de Posição da Data 4">
            <a:extLst>
              <a:ext uri="{FF2B5EF4-FFF2-40B4-BE49-F238E27FC236}">
                <a16:creationId xmlns:a16="http://schemas.microsoft.com/office/drawing/2014/main" id="{5700B714-FD32-41B0-9F75-7536763F455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67717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163</a:t>
            </a:fld>
            <a:endParaRPr lang="en-US"/>
          </a:p>
        </p:txBody>
      </p:sp>
      <p:sp>
        <p:nvSpPr>
          <p:cNvPr id="5" name="Marcador de Posição da Data 4">
            <a:extLst>
              <a:ext uri="{FF2B5EF4-FFF2-40B4-BE49-F238E27FC236}">
                <a16:creationId xmlns:a16="http://schemas.microsoft.com/office/drawing/2014/main" id="{5D47A395-B12D-46AA-AF7B-565128C7B7A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02039740"/>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164</a:t>
            </a:fld>
            <a:endParaRPr lang="en-US"/>
          </a:p>
        </p:txBody>
      </p:sp>
      <p:sp>
        <p:nvSpPr>
          <p:cNvPr id="5" name="Marcador de Posição da Data 4">
            <a:extLst>
              <a:ext uri="{FF2B5EF4-FFF2-40B4-BE49-F238E27FC236}">
                <a16:creationId xmlns:a16="http://schemas.microsoft.com/office/drawing/2014/main" id="{A0D3DE3B-2C73-4972-9980-C4954FFC1B7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81356068"/>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165</a:t>
            </a:fld>
            <a:endParaRPr lang="en-US"/>
          </a:p>
        </p:txBody>
      </p:sp>
      <p:sp>
        <p:nvSpPr>
          <p:cNvPr id="5" name="Marcador de Posição da Data 4">
            <a:extLst>
              <a:ext uri="{FF2B5EF4-FFF2-40B4-BE49-F238E27FC236}">
                <a16:creationId xmlns:a16="http://schemas.microsoft.com/office/drawing/2014/main" id="{CF9C6CFB-EBCC-49CA-9712-D3D215B4FE4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99204382"/>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166</a:t>
            </a:fld>
            <a:endParaRPr lang="en-US"/>
          </a:p>
        </p:txBody>
      </p:sp>
      <p:sp>
        <p:nvSpPr>
          <p:cNvPr id="5" name="Marcador de Posição da Data 4">
            <a:extLst>
              <a:ext uri="{FF2B5EF4-FFF2-40B4-BE49-F238E27FC236}">
                <a16:creationId xmlns:a16="http://schemas.microsoft.com/office/drawing/2014/main" id="{24DB70C5-CCC1-4295-8387-7366A651779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22223289"/>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167</a:t>
            </a:fld>
            <a:endParaRPr lang="en-US"/>
          </a:p>
        </p:txBody>
      </p:sp>
      <p:sp>
        <p:nvSpPr>
          <p:cNvPr id="5" name="Marcador de Posição da Data 4">
            <a:extLst>
              <a:ext uri="{FF2B5EF4-FFF2-40B4-BE49-F238E27FC236}">
                <a16:creationId xmlns:a16="http://schemas.microsoft.com/office/drawing/2014/main" id="{2395CF82-267A-489B-A2A8-6C687F110E7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85015676"/>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168</a:t>
            </a:fld>
            <a:endParaRPr lang="en-US"/>
          </a:p>
        </p:txBody>
      </p:sp>
      <p:sp>
        <p:nvSpPr>
          <p:cNvPr id="5" name="Marcador de Posição da Data 4">
            <a:extLst>
              <a:ext uri="{FF2B5EF4-FFF2-40B4-BE49-F238E27FC236}">
                <a16:creationId xmlns:a16="http://schemas.microsoft.com/office/drawing/2014/main" id="{47D20461-BD6C-427F-BC8D-9DBD070A058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43653791"/>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169</a:t>
            </a:fld>
            <a:endParaRPr lang="en-US"/>
          </a:p>
        </p:txBody>
      </p:sp>
      <p:sp>
        <p:nvSpPr>
          <p:cNvPr id="5" name="Marcador de Posição da Data 4">
            <a:extLst>
              <a:ext uri="{FF2B5EF4-FFF2-40B4-BE49-F238E27FC236}">
                <a16:creationId xmlns:a16="http://schemas.microsoft.com/office/drawing/2014/main" id="{3489822B-AABC-479E-B0E4-13C62CBD957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08011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35579910"/>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170</a:t>
            </a:fld>
            <a:endParaRPr lang="en-US"/>
          </a:p>
        </p:txBody>
      </p:sp>
      <p:sp>
        <p:nvSpPr>
          <p:cNvPr id="5" name="Marcador de Posição da Data 4">
            <a:extLst>
              <a:ext uri="{FF2B5EF4-FFF2-40B4-BE49-F238E27FC236}">
                <a16:creationId xmlns:a16="http://schemas.microsoft.com/office/drawing/2014/main" id="{6883CB2F-BCFA-4DB9-9ADF-3B4985195E5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554444918"/>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171</a:t>
            </a:fld>
            <a:endParaRPr lang="en-US"/>
          </a:p>
        </p:txBody>
      </p:sp>
      <p:sp>
        <p:nvSpPr>
          <p:cNvPr id="5" name="Marcador de Posição da Data 4">
            <a:extLst>
              <a:ext uri="{FF2B5EF4-FFF2-40B4-BE49-F238E27FC236}">
                <a16:creationId xmlns:a16="http://schemas.microsoft.com/office/drawing/2014/main" id="{224095E7-DE6E-4B16-9353-74588175917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72478189"/>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172</a:t>
            </a:fld>
            <a:endParaRPr lang="en-US"/>
          </a:p>
        </p:txBody>
      </p:sp>
      <p:sp>
        <p:nvSpPr>
          <p:cNvPr id="5" name="Marcador de Posição da Data 4">
            <a:extLst>
              <a:ext uri="{FF2B5EF4-FFF2-40B4-BE49-F238E27FC236}">
                <a16:creationId xmlns:a16="http://schemas.microsoft.com/office/drawing/2014/main" id="{0998F7FA-64CE-46C4-A9E3-AC89167D84E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20486548"/>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173</a:t>
            </a:fld>
            <a:endParaRPr lang="en-US"/>
          </a:p>
        </p:txBody>
      </p:sp>
      <p:sp>
        <p:nvSpPr>
          <p:cNvPr id="5" name="Marcador de Posição da Data 4">
            <a:extLst>
              <a:ext uri="{FF2B5EF4-FFF2-40B4-BE49-F238E27FC236}">
                <a16:creationId xmlns:a16="http://schemas.microsoft.com/office/drawing/2014/main" id="{3F97D1FA-7B34-4820-A58D-87A0939D3F4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78983603"/>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174</a:t>
            </a:fld>
            <a:endParaRPr lang="en-US"/>
          </a:p>
        </p:txBody>
      </p:sp>
      <p:sp>
        <p:nvSpPr>
          <p:cNvPr id="5" name="Marcador de Posição da Data 4">
            <a:extLst>
              <a:ext uri="{FF2B5EF4-FFF2-40B4-BE49-F238E27FC236}">
                <a16:creationId xmlns:a16="http://schemas.microsoft.com/office/drawing/2014/main" id="{FD4C0EEA-BDB9-4094-85A5-4E5CA423D1D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5479089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175</a:t>
            </a:fld>
            <a:endParaRPr lang="en-US"/>
          </a:p>
        </p:txBody>
      </p:sp>
      <p:sp>
        <p:nvSpPr>
          <p:cNvPr id="5" name="Marcador de Posição da Data 4">
            <a:extLst>
              <a:ext uri="{FF2B5EF4-FFF2-40B4-BE49-F238E27FC236}">
                <a16:creationId xmlns:a16="http://schemas.microsoft.com/office/drawing/2014/main" id="{6CF698B4-430A-4065-B7FB-36ED9BC953C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02036865"/>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176</a:t>
            </a:fld>
            <a:endParaRPr lang="en-US"/>
          </a:p>
        </p:txBody>
      </p:sp>
      <p:sp>
        <p:nvSpPr>
          <p:cNvPr id="5" name="Marcador de Posição da Data 4">
            <a:extLst>
              <a:ext uri="{FF2B5EF4-FFF2-40B4-BE49-F238E27FC236}">
                <a16:creationId xmlns:a16="http://schemas.microsoft.com/office/drawing/2014/main" id="{4F401EF5-F3B1-482D-A60A-D05B582625F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36824270"/>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177</a:t>
            </a:fld>
            <a:endParaRPr lang="en-US"/>
          </a:p>
        </p:txBody>
      </p:sp>
      <p:sp>
        <p:nvSpPr>
          <p:cNvPr id="5" name="Marcador de Posição da Data 4">
            <a:extLst>
              <a:ext uri="{FF2B5EF4-FFF2-40B4-BE49-F238E27FC236}">
                <a16:creationId xmlns:a16="http://schemas.microsoft.com/office/drawing/2014/main" id="{185DF47C-4542-4611-87D1-0C66C525AC4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207794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178</a:t>
            </a:fld>
            <a:endParaRPr lang="en-US"/>
          </a:p>
        </p:txBody>
      </p:sp>
      <p:sp>
        <p:nvSpPr>
          <p:cNvPr id="5" name="Marcador de Posição da Data 4">
            <a:extLst>
              <a:ext uri="{FF2B5EF4-FFF2-40B4-BE49-F238E27FC236}">
                <a16:creationId xmlns:a16="http://schemas.microsoft.com/office/drawing/2014/main" id="{1AA79B93-C493-46D7-82AD-7678313DB39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84764663"/>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179</a:t>
            </a:fld>
            <a:endParaRPr lang="en-US"/>
          </a:p>
        </p:txBody>
      </p:sp>
      <p:sp>
        <p:nvSpPr>
          <p:cNvPr id="5" name="Marcador de Posição da Data 4">
            <a:extLst>
              <a:ext uri="{FF2B5EF4-FFF2-40B4-BE49-F238E27FC236}">
                <a16:creationId xmlns:a16="http://schemas.microsoft.com/office/drawing/2014/main" id="{AC997354-4269-4F05-8C72-53841D59A23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908076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CF6C1-7467-444B-AA4C-033D8C66D2F0}" type="slidenum">
              <a:rPr lang="en-US" smtClean="0"/>
              <a:t>18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84385380"/>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180</a:t>
            </a:fld>
            <a:endParaRPr lang="en-US"/>
          </a:p>
        </p:txBody>
      </p:sp>
      <p:sp>
        <p:nvSpPr>
          <p:cNvPr id="5" name="Marcador de Posição da Data 4">
            <a:extLst>
              <a:ext uri="{FF2B5EF4-FFF2-40B4-BE49-F238E27FC236}">
                <a16:creationId xmlns:a16="http://schemas.microsoft.com/office/drawing/2014/main" id="{2C86B0D9-07AB-455E-BB17-F9DF8423145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7747864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181</a:t>
            </a:fld>
            <a:endParaRPr lang="en-US"/>
          </a:p>
        </p:txBody>
      </p:sp>
      <p:sp>
        <p:nvSpPr>
          <p:cNvPr id="5" name="Marcador de Posição da Data 4">
            <a:extLst>
              <a:ext uri="{FF2B5EF4-FFF2-40B4-BE49-F238E27FC236}">
                <a16:creationId xmlns:a16="http://schemas.microsoft.com/office/drawing/2014/main" id="{38512524-FA58-4861-B25B-3819AFA4E09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20700410"/>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182</a:t>
            </a:fld>
            <a:endParaRPr lang="en-US"/>
          </a:p>
        </p:txBody>
      </p:sp>
      <p:sp>
        <p:nvSpPr>
          <p:cNvPr id="5" name="Marcador de Posição da Data 4">
            <a:extLst>
              <a:ext uri="{FF2B5EF4-FFF2-40B4-BE49-F238E27FC236}">
                <a16:creationId xmlns:a16="http://schemas.microsoft.com/office/drawing/2014/main" id="{7FA4E572-01CC-4270-8FA4-1C9120BE0B5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5821542"/>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183</a:t>
            </a:fld>
            <a:endParaRPr lang="en-US"/>
          </a:p>
        </p:txBody>
      </p:sp>
      <p:sp>
        <p:nvSpPr>
          <p:cNvPr id="5" name="Marcador de Posição da Data 4">
            <a:extLst>
              <a:ext uri="{FF2B5EF4-FFF2-40B4-BE49-F238E27FC236}">
                <a16:creationId xmlns:a16="http://schemas.microsoft.com/office/drawing/2014/main" id="{E46705C6-5DB0-4F3A-8364-3051872FAA5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85360419"/>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184</a:t>
            </a:fld>
            <a:endParaRPr lang="en-US"/>
          </a:p>
        </p:txBody>
      </p:sp>
      <p:sp>
        <p:nvSpPr>
          <p:cNvPr id="5" name="Marcador de Posição da Data 4">
            <a:extLst>
              <a:ext uri="{FF2B5EF4-FFF2-40B4-BE49-F238E27FC236}">
                <a16:creationId xmlns:a16="http://schemas.microsoft.com/office/drawing/2014/main" id="{353D7517-E013-49CB-8114-0A46D5E73BF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42774732"/>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185</a:t>
            </a:fld>
            <a:endParaRPr lang="en-US"/>
          </a:p>
        </p:txBody>
      </p:sp>
      <p:sp>
        <p:nvSpPr>
          <p:cNvPr id="5" name="Marcador de Posição da Data 4">
            <a:extLst>
              <a:ext uri="{FF2B5EF4-FFF2-40B4-BE49-F238E27FC236}">
                <a16:creationId xmlns:a16="http://schemas.microsoft.com/office/drawing/2014/main" id="{64D3416C-1026-4F96-A0E8-FE402047B8E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46666162"/>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186</a:t>
            </a:fld>
            <a:endParaRPr lang="en-US"/>
          </a:p>
        </p:txBody>
      </p:sp>
      <p:sp>
        <p:nvSpPr>
          <p:cNvPr id="5" name="Marcador de Posição da Data 4">
            <a:extLst>
              <a:ext uri="{FF2B5EF4-FFF2-40B4-BE49-F238E27FC236}">
                <a16:creationId xmlns:a16="http://schemas.microsoft.com/office/drawing/2014/main" id="{90BC0C8B-178A-496D-A627-5AB2800B38E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19677671"/>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187</a:t>
            </a:fld>
            <a:endParaRPr lang="en-US"/>
          </a:p>
        </p:txBody>
      </p:sp>
      <p:sp>
        <p:nvSpPr>
          <p:cNvPr id="5" name="Marcador de Posição da Data 4">
            <a:extLst>
              <a:ext uri="{FF2B5EF4-FFF2-40B4-BE49-F238E27FC236}">
                <a16:creationId xmlns:a16="http://schemas.microsoft.com/office/drawing/2014/main" id="{6EDC10FA-561D-42E7-8E7D-7E8AE553BB3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168488"/>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188</a:t>
            </a:fld>
            <a:endParaRPr lang="en-US"/>
          </a:p>
        </p:txBody>
      </p:sp>
      <p:sp>
        <p:nvSpPr>
          <p:cNvPr id="5" name="Marcador de Posição da Data 4">
            <a:extLst>
              <a:ext uri="{FF2B5EF4-FFF2-40B4-BE49-F238E27FC236}">
                <a16:creationId xmlns:a16="http://schemas.microsoft.com/office/drawing/2014/main" id="{5AA1B0F9-22A4-48C2-9903-B1136405925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8701547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189</a:t>
            </a:fld>
            <a:endParaRPr lang="en-US"/>
          </a:p>
        </p:txBody>
      </p:sp>
      <p:sp>
        <p:nvSpPr>
          <p:cNvPr id="5" name="Marcador de Posição da Data 4">
            <a:extLst>
              <a:ext uri="{FF2B5EF4-FFF2-40B4-BE49-F238E27FC236}">
                <a16:creationId xmlns:a16="http://schemas.microsoft.com/office/drawing/2014/main" id="{F817D16D-DDAE-4F84-8064-CE11A4CD54B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5666505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74029298"/>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190</a:t>
            </a:fld>
            <a:endParaRPr lang="en-US"/>
          </a:p>
        </p:txBody>
      </p:sp>
      <p:sp>
        <p:nvSpPr>
          <p:cNvPr id="5" name="Marcador de Posição da Data 4">
            <a:extLst>
              <a:ext uri="{FF2B5EF4-FFF2-40B4-BE49-F238E27FC236}">
                <a16:creationId xmlns:a16="http://schemas.microsoft.com/office/drawing/2014/main" id="{62B2563A-8A9A-4C37-AB4D-5178165D764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01321842"/>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191</a:t>
            </a:fld>
            <a:endParaRPr lang="en-US"/>
          </a:p>
        </p:txBody>
      </p:sp>
      <p:sp>
        <p:nvSpPr>
          <p:cNvPr id="5" name="Marcador de Posição da Data 4">
            <a:extLst>
              <a:ext uri="{FF2B5EF4-FFF2-40B4-BE49-F238E27FC236}">
                <a16:creationId xmlns:a16="http://schemas.microsoft.com/office/drawing/2014/main" id="{B9825CD3-662C-4154-9605-6CBDDC2D215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5659605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192</a:t>
            </a:fld>
            <a:endParaRPr lang="en-US"/>
          </a:p>
        </p:txBody>
      </p:sp>
      <p:sp>
        <p:nvSpPr>
          <p:cNvPr id="5" name="Marcador de Posição da Data 4">
            <a:extLst>
              <a:ext uri="{FF2B5EF4-FFF2-40B4-BE49-F238E27FC236}">
                <a16:creationId xmlns:a16="http://schemas.microsoft.com/office/drawing/2014/main" id="{7364C97B-164B-4DAE-A173-EE19D8E2D3D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07620518"/>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193</a:t>
            </a:fld>
            <a:endParaRPr lang="en-US"/>
          </a:p>
        </p:txBody>
      </p:sp>
      <p:sp>
        <p:nvSpPr>
          <p:cNvPr id="5" name="Marcador de Posição da Data 4">
            <a:extLst>
              <a:ext uri="{FF2B5EF4-FFF2-40B4-BE49-F238E27FC236}">
                <a16:creationId xmlns:a16="http://schemas.microsoft.com/office/drawing/2014/main" id="{28837E4E-3DCF-4826-968B-D455ED22106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28067937"/>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194</a:t>
            </a:fld>
            <a:endParaRPr lang="en-US"/>
          </a:p>
        </p:txBody>
      </p:sp>
      <p:sp>
        <p:nvSpPr>
          <p:cNvPr id="5" name="Marcador de Posição da Data 4">
            <a:extLst>
              <a:ext uri="{FF2B5EF4-FFF2-40B4-BE49-F238E27FC236}">
                <a16:creationId xmlns:a16="http://schemas.microsoft.com/office/drawing/2014/main" id="{2EB4207F-D298-427B-A002-18C1594A50B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588891824"/>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195</a:t>
            </a:fld>
            <a:endParaRPr lang="en-US"/>
          </a:p>
        </p:txBody>
      </p:sp>
      <p:sp>
        <p:nvSpPr>
          <p:cNvPr id="5" name="Marcador de Posição da Data 4">
            <a:extLst>
              <a:ext uri="{FF2B5EF4-FFF2-40B4-BE49-F238E27FC236}">
                <a16:creationId xmlns:a16="http://schemas.microsoft.com/office/drawing/2014/main" id="{833A90F7-15EB-4A27-A342-88182F185C9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4019501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196</a:t>
            </a:fld>
            <a:endParaRPr lang="en-US"/>
          </a:p>
        </p:txBody>
      </p:sp>
      <p:sp>
        <p:nvSpPr>
          <p:cNvPr id="5" name="Marcador de Posição da Data 4">
            <a:extLst>
              <a:ext uri="{FF2B5EF4-FFF2-40B4-BE49-F238E27FC236}">
                <a16:creationId xmlns:a16="http://schemas.microsoft.com/office/drawing/2014/main" id="{AF94DAA7-B679-499D-8F79-0402DA8B2B8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2687588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197</a:t>
            </a:fld>
            <a:endParaRPr lang="en-US"/>
          </a:p>
        </p:txBody>
      </p:sp>
      <p:sp>
        <p:nvSpPr>
          <p:cNvPr id="5" name="Marcador de Posição da Data 4">
            <a:extLst>
              <a:ext uri="{FF2B5EF4-FFF2-40B4-BE49-F238E27FC236}">
                <a16:creationId xmlns:a16="http://schemas.microsoft.com/office/drawing/2014/main" id="{758280C0-E61A-40FD-B5C0-176C561D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13227207"/>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198</a:t>
            </a:fld>
            <a:endParaRPr lang="en-US"/>
          </a:p>
        </p:txBody>
      </p:sp>
      <p:sp>
        <p:nvSpPr>
          <p:cNvPr id="5" name="Marcador de Posição da Data 4">
            <a:extLst>
              <a:ext uri="{FF2B5EF4-FFF2-40B4-BE49-F238E27FC236}">
                <a16:creationId xmlns:a16="http://schemas.microsoft.com/office/drawing/2014/main" id="{A82BA0A2-F18B-4B21-BADB-262EA2A45FD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13946721"/>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199</a:t>
            </a:fld>
            <a:endParaRPr lang="en-US"/>
          </a:p>
        </p:txBody>
      </p:sp>
      <p:sp>
        <p:nvSpPr>
          <p:cNvPr id="5" name="Marcador de Posição da Data 4">
            <a:extLst>
              <a:ext uri="{FF2B5EF4-FFF2-40B4-BE49-F238E27FC236}">
                <a16:creationId xmlns:a16="http://schemas.microsoft.com/office/drawing/2014/main" id="{5776E9BF-87F3-4753-A751-A50E1E7549D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9162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a:t>
            </a:fld>
            <a:endParaRPr lang="en-US"/>
          </a:p>
        </p:txBody>
      </p:sp>
      <p:sp>
        <p:nvSpPr>
          <p:cNvPr id="5" name="Marcador de Posição da Data 4">
            <a:extLst>
              <a:ext uri="{FF2B5EF4-FFF2-40B4-BE49-F238E27FC236}">
                <a16:creationId xmlns:a16="http://schemas.microsoft.com/office/drawing/2014/main" id="{79D911DC-155B-43F9-B990-C170A5D9DFF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733669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3652200"/>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200</a:t>
            </a:fld>
            <a:endParaRPr lang="en-US"/>
          </a:p>
        </p:txBody>
      </p:sp>
      <p:sp>
        <p:nvSpPr>
          <p:cNvPr id="5" name="Marcador de Posição da Data 4">
            <a:extLst>
              <a:ext uri="{FF2B5EF4-FFF2-40B4-BE49-F238E27FC236}">
                <a16:creationId xmlns:a16="http://schemas.microsoft.com/office/drawing/2014/main" id="{4C235C4E-2939-4F5A-A926-F1B26362046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737258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201</a:t>
            </a:fld>
            <a:endParaRPr lang="en-US"/>
          </a:p>
        </p:txBody>
      </p:sp>
      <p:sp>
        <p:nvSpPr>
          <p:cNvPr id="5" name="Marcador de Posição da Data 4">
            <a:extLst>
              <a:ext uri="{FF2B5EF4-FFF2-40B4-BE49-F238E27FC236}">
                <a16:creationId xmlns:a16="http://schemas.microsoft.com/office/drawing/2014/main" id="{A89F715C-00E5-4721-B932-3549264EA35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25750596"/>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202</a:t>
            </a:fld>
            <a:endParaRPr lang="en-US"/>
          </a:p>
        </p:txBody>
      </p:sp>
      <p:sp>
        <p:nvSpPr>
          <p:cNvPr id="5" name="Marcador de Posição da Data 4">
            <a:extLst>
              <a:ext uri="{FF2B5EF4-FFF2-40B4-BE49-F238E27FC236}">
                <a16:creationId xmlns:a16="http://schemas.microsoft.com/office/drawing/2014/main" id="{335BC42F-0ECE-46B8-AE28-5D917E3D61B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5063810"/>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203</a:t>
            </a:fld>
            <a:endParaRPr lang="en-US"/>
          </a:p>
        </p:txBody>
      </p:sp>
      <p:sp>
        <p:nvSpPr>
          <p:cNvPr id="5" name="Marcador de Posição da Data 4">
            <a:extLst>
              <a:ext uri="{FF2B5EF4-FFF2-40B4-BE49-F238E27FC236}">
                <a16:creationId xmlns:a16="http://schemas.microsoft.com/office/drawing/2014/main" id="{D8B2F9E4-59C6-4CEC-B35B-C806609BA69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6064050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204</a:t>
            </a:fld>
            <a:endParaRPr lang="en-US"/>
          </a:p>
        </p:txBody>
      </p:sp>
      <p:sp>
        <p:nvSpPr>
          <p:cNvPr id="5" name="Marcador de Posição da Data 4">
            <a:extLst>
              <a:ext uri="{FF2B5EF4-FFF2-40B4-BE49-F238E27FC236}">
                <a16:creationId xmlns:a16="http://schemas.microsoft.com/office/drawing/2014/main" id="{0A2AA0E5-078A-4EBA-A41C-D7387F1FF8F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62335703"/>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205</a:t>
            </a:fld>
            <a:endParaRPr lang="en-US"/>
          </a:p>
        </p:txBody>
      </p:sp>
      <p:sp>
        <p:nvSpPr>
          <p:cNvPr id="5" name="Marcador de Posição da Data 4">
            <a:extLst>
              <a:ext uri="{FF2B5EF4-FFF2-40B4-BE49-F238E27FC236}">
                <a16:creationId xmlns:a16="http://schemas.microsoft.com/office/drawing/2014/main" id="{B7DAC362-2C15-42CB-BF3E-EEF98B3BBB5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13868450"/>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206</a:t>
            </a:fld>
            <a:endParaRPr lang="en-US"/>
          </a:p>
        </p:txBody>
      </p:sp>
      <p:sp>
        <p:nvSpPr>
          <p:cNvPr id="5" name="Marcador de Posição da Data 4">
            <a:extLst>
              <a:ext uri="{FF2B5EF4-FFF2-40B4-BE49-F238E27FC236}">
                <a16:creationId xmlns:a16="http://schemas.microsoft.com/office/drawing/2014/main" id="{E9A17F15-FEF2-4EAB-AD22-B87C56A5D8A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3694331"/>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207</a:t>
            </a:fld>
            <a:endParaRPr lang="en-US"/>
          </a:p>
        </p:txBody>
      </p:sp>
      <p:sp>
        <p:nvSpPr>
          <p:cNvPr id="5" name="Marcador de Posição da Data 4">
            <a:extLst>
              <a:ext uri="{FF2B5EF4-FFF2-40B4-BE49-F238E27FC236}">
                <a16:creationId xmlns:a16="http://schemas.microsoft.com/office/drawing/2014/main" id="{14CFB7EA-DF5B-44D5-BDC4-843E329868A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26663466"/>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CF6C1-7467-444B-AA4C-033D8C66D2F0}" type="slidenum">
              <a:rPr lang="en-US" smtClean="0"/>
              <a:t>208</a:t>
            </a:fld>
            <a:endParaRPr lang="en-US"/>
          </a:p>
        </p:txBody>
      </p:sp>
      <p:sp>
        <p:nvSpPr>
          <p:cNvPr id="5" name="Marcador de Posição da Data 4">
            <a:extLst>
              <a:ext uri="{FF2B5EF4-FFF2-40B4-BE49-F238E27FC236}">
                <a16:creationId xmlns:a16="http://schemas.microsoft.com/office/drawing/2014/main" id="{348EAEC9-1399-48D8-9F29-BBEFABC855E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84449365"/>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CF6C1-7467-444B-AA4C-033D8C66D2F0}" type="slidenum">
              <a:rPr lang="en-US" smtClean="0"/>
              <a:t>209</a:t>
            </a:fld>
            <a:endParaRPr lang="en-US"/>
          </a:p>
        </p:txBody>
      </p:sp>
      <p:sp>
        <p:nvSpPr>
          <p:cNvPr id="5" name="Marcador de Posição da Data 4">
            <a:extLst>
              <a:ext uri="{FF2B5EF4-FFF2-40B4-BE49-F238E27FC236}">
                <a16:creationId xmlns:a16="http://schemas.microsoft.com/office/drawing/2014/main" id="{9AF7DC2A-1CD2-4514-B820-CF54A148D3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713538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07720222"/>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CF6C1-7467-444B-AA4C-033D8C66D2F0}" type="slidenum">
              <a:rPr lang="en-US" smtClean="0"/>
              <a:t>210</a:t>
            </a:fld>
            <a:endParaRPr lang="en-US"/>
          </a:p>
        </p:txBody>
      </p:sp>
      <p:sp>
        <p:nvSpPr>
          <p:cNvPr id="5" name="Marcador de Posição da Data 4">
            <a:extLst>
              <a:ext uri="{FF2B5EF4-FFF2-40B4-BE49-F238E27FC236}">
                <a16:creationId xmlns:a16="http://schemas.microsoft.com/office/drawing/2014/main" id="{AC018B6D-1B41-4E42-90E1-8879BB8A024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826026"/>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CF6C1-7467-444B-AA4C-033D8C66D2F0}" type="slidenum">
              <a:rPr lang="en-US" smtClean="0"/>
              <a:t>211</a:t>
            </a:fld>
            <a:endParaRPr lang="en-US"/>
          </a:p>
        </p:txBody>
      </p:sp>
      <p:sp>
        <p:nvSpPr>
          <p:cNvPr id="5" name="Marcador de Posição da Data 4">
            <a:extLst>
              <a:ext uri="{FF2B5EF4-FFF2-40B4-BE49-F238E27FC236}">
                <a16:creationId xmlns:a16="http://schemas.microsoft.com/office/drawing/2014/main" id="{125C94BC-E7ED-47E1-8BB7-C05366D8227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249156074"/>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212</a:t>
            </a:fld>
            <a:endParaRPr lang="en-US"/>
          </a:p>
        </p:txBody>
      </p:sp>
      <p:sp>
        <p:nvSpPr>
          <p:cNvPr id="5" name="Marcador de Posição da Data 4">
            <a:extLst>
              <a:ext uri="{FF2B5EF4-FFF2-40B4-BE49-F238E27FC236}">
                <a16:creationId xmlns:a16="http://schemas.microsoft.com/office/drawing/2014/main" id="{E14585A7-34B7-438B-97A2-7DA815394BE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87500802"/>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213</a:t>
            </a:fld>
            <a:endParaRPr lang="en-US"/>
          </a:p>
        </p:txBody>
      </p:sp>
      <p:sp>
        <p:nvSpPr>
          <p:cNvPr id="5" name="Marcador de Posição da Data 4">
            <a:extLst>
              <a:ext uri="{FF2B5EF4-FFF2-40B4-BE49-F238E27FC236}">
                <a16:creationId xmlns:a16="http://schemas.microsoft.com/office/drawing/2014/main" id="{068AC4D5-2A4B-46FA-A230-F9E8D459EB9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11665170"/>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214</a:t>
            </a:fld>
            <a:endParaRPr lang="en-US"/>
          </a:p>
        </p:txBody>
      </p:sp>
      <p:sp>
        <p:nvSpPr>
          <p:cNvPr id="5" name="Marcador de Posição da Data 4">
            <a:extLst>
              <a:ext uri="{FF2B5EF4-FFF2-40B4-BE49-F238E27FC236}">
                <a16:creationId xmlns:a16="http://schemas.microsoft.com/office/drawing/2014/main" id="{BCC868F4-B49B-4429-A375-28A9C091FBB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60360700"/>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215</a:t>
            </a:fld>
            <a:endParaRPr lang="en-US"/>
          </a:p>
        </p:txBody>
      </p:sp>
      <p:sp>
        <p:nvSpPr>
          <p:cNvPr id="5" name="Marcador de Posição da Data 4">
            <a:extLst>
              <a:ext uri="{FF2B5EF4-FFF2-40B4-BE49-F238E27FC236}">
                <a16:creationId xmlns:a16="http://schemas.microsoft.com/office/drawing/2014/main" id="{C7AEE5CA-70F3-4D67-830D-D82C875A9B4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99894344"/>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216</a:t>
            </a:fld>
            <a:endParaRPr lang="en-US"/>
          </a:p>
        </p:txBody>
      </p:sp>
      <p:sp>
        <p:nvSpPr>
          <p:cNvPr id="5" name="Marcador de Posição da Data 4">
            <a:extLst>
              <a:ext uri="{FF2B5EF4-FFF2-40B4-BE49-F238E27FC236}">
                <a16:creationId xmlns:a16="http://schemas.microsoft.com/office/drawing/2014/main" id="{51E8D70C-8207-4D1D-B42E-A477924C7BC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32666273"/>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217</a:t>
            </a:fld>
            <a:endParaRPr lang="en-US"/>
          </a:p>
        </p:txBody>
      </p:sp>
      <p:sp>
        <p:nvSpPr>
          <p:cNvPr id="5" name="Marcador de Posição da Data 4">
            <a:extLst>
              <a:ext uri="{FF2B5EF4-FFF2-40B4-BE49-F238E27FC236}">
                <a16:creationId xmlns:a16="http://schemas.microsoft.com/office/drawing/2014/main" id="{847E0414-2BD9-4481-A70E-F96E81A2381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2631997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218</a:t>
            </a:fld>
            <a:endParaRPr lang="en-US"/>
          </a:p>
        </p:txBody>
      </p:sp>
      <p:sp>
        <p:nvSpPr>
          <p:cNvPr id="5" name="Marcador de Posição da Data 4">
            <a:extLst>
              <a:ext uri="{FF2B5EF4-FFF2-40B4-BE49-F238E27FC236}">
                <a16:creationId xmlns:a16="http://schemas.microsoft.com/office/drawing/2014/main" id="{E52F73F2-56CE-4C40-A95D-2931052B1FE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62140187"/>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219</a:t>
            </a:fld>
            <a:endParaRPr lang="en-US"/>
          </a:p>
        </p:txBody>
      </p:sp>
      <p:sp>
        <p:nvSpPr>
          <p:cNvPr id="5" name="Marcador de Posição da Data 4">
            <a:extLst>
              <a:ext uri="{FF2B5EF4-FFF2-40B4-BE49-F238E27FC236}">
                <a16:creationId xmlns:a16="http://schemas.microsoft.com/office/drawing/2014/main" id="{B81637CF-1EA1-4080-9B47-424BCA8FDB8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828729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187083647"/>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220</a:t>
            </a:fld>
            <a:endParaRPr lang="en-US"/>
          </a:p>
        </p:txBody>
      </p:sp>
      <p:sp>
        <p:nvSpPr>
          <p:cNvPr id="5" name="Marcador de Posição da Data 4">
            <a:extLst>
              <a:ext uri="{FF2B5EF4-FFF2-40B4-BE49-F238E27FC236}">
                <a16:creationId xmlns:a16="http://schemas.microsoft.com/office/drawing/2014/main" id="{66EA3977-16DB-4230-8DB4-2FF4B532A22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8460666"/>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221</a:t>
            </a:fld>
            <a:endParaRPr lang="en-US"/>
          </a:p>
        </p:txBody>
      </p:sp>
      <p:sp>
        <p:nvSpPr>
          <p:cNvPr id="5" name="Marcador de Posição da Data 4">
            <a:extLst>
              <a:ext uri="{FF2B5EF4-FFF2-40B4-BE49-F238E27FC236}">
                <a16:creationId xmlns:a16="http://schemas.microsoft.com/office/drawing/2014/main" id="{0DE2C528-D3F4-43B1-8676-8F0E6A88371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95232776"/>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222</a:t>
            </a:fld>
            <a:endParaRPr lang="en-US"/>
          </a:p>
        </p:txBody>
      </p:sp>
      <p:sp>
        <p:nvSpPr>
          <p:cNvPr id="5" name="Marcador de Posição da Data 4">
            <a:extLst>
              <a:ext uri="{FF2B5EF4-FFF2-40B4-BE49-F238E27FC236}">
                <a16:creationId xmlns:a16="http://schemas.microsoft.com/office/drawing/2014/main" id="{DA8B652F-77D5-44F5-8C30-823AB5CC464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48988142"/>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223</a:t>
            </a:fld>
            <a:endParaRPr lang="en-US"/>
          </a:p>
        </p:txBody>
      </p:sp>
      <p:sp>
        <p:nvSpPr>
          <p:cNvPr id="5" name="Marcador de Posição da Data 4">
            <a:extLst>
              <a:ext uri="{FF2B5EF4-FFF2-40B4-BE49-F238E27FC236}">
                <a16:creationId xmlns:a16="http://schemas.microsoft.com/office/drawing/2014/main" id="{DF4E5946-0C7A-41D0-8688-DE6BE680097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36517568"/>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224</a:t>
            </a:fld>
            <a:endParaRPr lang="en-US"/>
          </a:p>
        </p:txBody>
      </p:sp>
      <p:sp>
        <p:nvSpPr>
          <p:cNvPr id="5" name="Marcador de Posição da Data 4">
            <a:extLst>
              <a:ext uri="{FF2B5EF4-FFF2-40B4-BE49-F238E27FC236}">
                <a16:creationId xmlns:a16="http://schemas.microsoft.com/office/drawing/2014/main" id="{C72F711E-CBB4-4877-A17B-53B0FCB2B36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10577337"/>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225</a:t>
            </a:fld>
            <a:endParaRPr lang="en-US"/>
          </a:p>
        </p:txBody>
      </p:sp>
      <p:sp>
        <p:nvSpPr>
          <p:cNvPr id="5" name="Marcador de Posição da Data 4">
            <a:extLst>
              <a:ext uri="{FF2B5EF4-FFF2-40B4-BE49-F238E27FC236}">
                <a16:creationId xmlns:a16="http://schemas.microsoft.com/office/drawing/2014/main" id="{3476ECB2-0BBA-4DCD-8500-6102E715368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13514928"/>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226</a:t>
            </a:fld>
            <a:endParaRPr lang="en-US"/>
          </a:p>
        </p:txBody>
      </p:sp>
      <p:sp>
        <p:nvSpPr>
          <p:cNvPr id="5" name="Marcador de Posição da Data 4">
            <a:extLst>
              <a:ext uri="{FF2B5EF4-FFF2-40B4-BE49-F238E27FC236}">
                <a16:creationId xmlns:a16="http://schemas.microsoft.com/office/drawing/2014/main" id="{E8504936-6C8C-414D-9970-3A90C2E5288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06641322"/>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227</a:t>
            </a:fld>
            <a:endParaRPr lang="en-US"/>
          </a:p>
        </p:txBody>
      </p:sp>
      <p:sp>
        <p:nvSpPr>
          <p:cNvPr id="5" name="Marcador de Posição da Data 4">
            <a:extLst>
              <a:ext uri="{FF2B5EF4-FFF2-40B4-BE49-F238E27FC236}">
                <a16:creationId xmlns:a16="http://schemas.microsoft.com/office/drawing/2014/main" id="{BDD2D6A3-23E6-4767-8026-195742DF91A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02841604"/>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228</a:t>
            </a:fld>
            <a:endParaRPr lang="en-US"/>
          </a:p>
        </p:txBody>
      </p:sp>
      <p:sp>
        <p:nvSpPr>
          <p:cNvPr id="5" name="Marcador de Posição da Data 4">
            <a:extLst>
              <a:ext uri="{FF2B5EF4-FFF2-40B4-BE49-F238E27FC236}">
                <a16:creationId xmlns:a16="http://schemas.microsoft.com/office/drawing/2014/main" id="{EC92AEFF-CE43-4AD3-95B3-EF37E979800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32971657"/>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229</a:t>
            </a:fld>
            <a:endParaRPr lang="en-US"/>
          </a:p>
        </p:txBody>
      </p:sp>
      <p:sp>
        <p:nvSpPr>
          <p:cNvPr id="5" name="Marcador de Posição da Data 4">
            <a:extLst>
              <a:ext uri="{FF2B5EF4-FFF2-40B4-BE49-F238E27FC236}">
                <a16:creationId xmlns:a16="http://schemas.microsoft.com/office/drawing/2014/main" id="{8180E562-8196-447C-9A39-A1064C576DA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098508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64671054"/>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230</a:t>
            </a:fld>
            <a:endParaRPr lang="en-US"/>
          </a:p>
        </p:txBody>
      </p:sp>
      <p:sp>
        <p:nvSpPr>
          <p:cNvPr id="5" name="Marcador de Posição da Data 4">
            <a:extLst>
              <a:ext uri="{FF2B5EF4-FFF2-40B4-BE49-F238E27FC236}">
                <a16:creationId xmlns:a16="http://schemas.microsoft.com/office/drawing/2014/main" id="{75ED8B6C-0707-41EA-A419-9FC85C34EFF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06599214"/>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231</a:t>
            </a:fld>
            <a:endParaRPr lang="en-US"/>
          </a:p>
        </p:txBody>
      </p:sp>
      <p:sp>
        <p:nvSpPr>
          <p:cNvPr id="5" name="Marcador de Posição da Data 4">
            <a:extLst>
              <a:ext uri="{FF2B5EF4-FFF2-40B4-BE49-F238E27FC236}">
                <a16:creationId xmlns:a16="http://schemas.microsoft.com/office/drawing/2014/main" id="{3D76CDD6-5A69-42BD-8F86-8ED93351718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11554899"/>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232</a:t>
            </a:fld>
            <a:endParaRPr lang="en-US"/>
          </a:p>
        </p:txBody>
      </p:sp>
      <p:sp>
        <p:nvSpPr>
          <p:cNvPr id="5" name="Marcador de Posição da Data 4">
            <a:extLst>
              <a:ext uri="{FF2B5EF4-FFF2-40B4-BE49-F238E27FC236}">
                <a16:creationId xmlns:a16="http://schemas.microsoft.com/office/drawing/2014/main" id="{25074366-025F-4ACE-ABC3-64FC81E5F97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11007814"/>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233</a:t>
            </a:fld>
            <a:endParaRPr lang="en-US"/>
          </a:p>
        </p:txBody>
      </p:sp>
      <p:sp>
        <p:nvSpPr>
          <p:cNvPr id="5" name="Marcador de Posição da Data 4">
            <a:extLst>
              <a:ext uri="{FF2B5EF4-FFF2-40B4-BE49-F238E27FC236}">
                <a16:creationId xmlns:a16="http://schemas.microsoft.com/office/drawing/2014/main" id="{589A2D5F-918D-486C-B2F4-8BA16669AAB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587015"/>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234</a:t>
            </a:fld>
            <a:endParaRPr lang="en-US"/>
          </a:p>
        </p:txBody>
      </p:sp>
      <p:sp>
        <p:nvSpPr>
          <p:cNvPr id="5" name="Marcador de Posição da Data 4">
            <a:extLst>
              <a:ext uri="{FF2B5EF4-FFF2-40B4-BE49-F238E27FC236}">
                <a16:creationId xmlns:a16="http://schemas.microsoft.com/office/drawing/2014/main" id="{A2FCCB53-5F10-46D4-BCF9-2860C70E6F1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62554080"/>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235</a:t>
            </a:fld>
            <a:endParaRPr lang="en-US"/>
          </a:p>
        </p:txBody>
      </p:sp>
      <p:sp>
        <p:nvSpPr>
          <p:cNvPr id="5" name="Marcador de Posição da Data 4">
            <a:extLst>
              <a:ext uri="{FF2B5EF4-FFF2-40B4-BE49-F238E27FC236}">
                <a16:creationId xmlns:a16="http://schemas.microsoft.com/office/drawing/2014/main" id="{AE2F4039-BD2F-4EEF-93E5-F0C3C4532E0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20063532"/>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236</a:t>
            </a:fld>
            <a:endParaRPr lang="en-US"/>
          </a:p>
        </p:txBody>
      </p:sp>
      <p:sp>
        <p:nvSpPr>
          <p:cNvPr id="5" name="Marcador de Posição da Data 4">
            <a:extLst>
              <a:ext uri="{FF2B5EF4-FFF2-40B4-BE49-F238E27FC236}">
                <a16:creationId xmlns:a16="http://schemas.microsoft.com/office/drawing/2014/main" id="{66C7163A-C08D-4385-ADF5-CDC59102DE1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062486388"/>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237</a:t>
            </a:fld>
            <a:endParaRPr lang="en-US"/>
          </a:p>
        </p:txBody>
      </p:sp>
      <p:sp>
        <p:nvSpPr>
          <p:cNvPr id="5" name="Marcador de Posição da Data 4">
            <a:extLst>
              <a:ext uri="{FF2B5EF4-FFF2-40B4-BE49-F238E27FC236}">
                <a16:creationId xmlns:a16="http://schemas.microsoft.com/office/drawing/2014/main" id="{4FB05996-46F4-46BF-BC10-8AAAC21F990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64534617"/>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238</a:t>
            </a:fld>
            <a:endParaRPr lang="en-US"/>
          </a:p>
        </p:txBody>
      </p:sp>
      <p:sp>
        <p:nvSpPr>
          <p:cNvPr id="5" name="Marcador de Posição da Data 4">
            <a:extLst>
              <a:ext uri="{FF2B5EF4-FFF2-40B4-BE49-F238E27FC236}">
                <a16:creationId xmlns:a16="http://schemas.microsoft.com/office/drawing/2014/main" id="{B51B839F-33E6-44B9-9B38-755C1610F3C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97229689"/>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239</a:t>
            </a:fld>
            <a:endParaRPr lang="en-US"/>
          </a:p>
        </p:txBody>
      </p:sp>
      <p:sp>
        <p:nvSpPr>
          <p:cNvPr id="5" name="Marcador de Posição da Data 4">
            <a:extLst>
              <a:ext uri="{FF2B5EF4-FFF2-40B4-BE49-F238E27FC236}">
                <a16:creationId xmlns:a16="http://schemas.microsoft.com/office/drawing/2014/main" id="{C9FA3B1F-072F-4DBC-ACA1-1B6FEAAA87D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074242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87632023"/>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240</a:t>
            </a:fld>
            <a:endParaRPr lang="en-US"/>
          </a:p>
        </p:txBody>
      </p:sp>
      <p:sp>
        <p:nvSpPr>
          <p:cNvPr id="5" name="Marcador de Posição da Data 4">
            <a:extLst>
              <a:ext uri="{FF2B5EF4-FFF2-40B4-BE49-F238E27FC236}">
                <a16:creationId xmlns:a16="http://schemas.microsoft.com/office/drawing/2014/main" id="{58720F7F-BA2C-480A-BF5E-77482D2AA71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279357491"/>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241</a:t>
            </a:fld>
            <a:endParaRPr lang="en-US"/>
          </a:p>
        </p:txBody>
      </p:sp>
      <p:sp>
        <p:nvSpPr>
          <p:cNvPr id="5" name="Marcador de Posição da Data 4">
            <a:extLst>
              <a:ext uri="{FF2B5EF4-FFF2-40B4-BE49-F238E27FC236}">
                <a16:creationId xmlns:a16="http://schemas.microsoft.com/office/drawing/2014/main" id="{866FFC17-4321-4951-80B0-4FE93906901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60696239"/>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242</a:t>
            </a:fld>
            <a:endParaRPr lang="en-US"/>
          </a:p>
        </p:txBody>
      </p:sp>
      <p:sp>
        <p:nvSpPr>
          <p:cNvPr id="5" name="Marcador de Posição da Data 4">
            <a:extLst>
              <a:ext uri="{FF2B5EF4-FFF2-40B4-BE49-F238E27FC236}">
                <a16:creationId xmlns:a16="http://schemas.microsoft.com/office/drawing/2014/main" id="{2181DA77-0F6E-41B5-84D8-096C5D45D80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813239806"/>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243</a:t>
            </a:fld>
            <a:endParaRPr lang="en-US"/>
          </a:p>
        </p:txBody>
      </p:sp>
      <p:sp>
        <p:nvSpPr>
          <p:cNvPr id="5" name="Marcador de Posição da Data 4">
            <a:extLst>
              <a:ext uri="{FF2B5EF4-FFF2-40B4-BE49-F238E27FC236}">
                <a16:creationId xmlns:a16="http://schemas.microsoft.com/office/drawing/2014/main" id="{401FA40C-B3FB-426C-8D05-707E7D3A2EA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66222790"/>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244</a:t>
            </a:fld>
            <a:endParaRPr lang="en-US"/>
          </a:p>
        </p:txBody>
      </p:sp>
      <p:sp>
        <p:nvSpPr>
          <p:cNvPr id="5" name="Marcador de Posição da Data 4">
            <a:extLst>
              <a:ext uri="{FF2B5EF4-FFF2-40B4-BE49-F238E27FC236}">
                <a16:creationId xmlns:a16="http://schemas.microsoft.com/office/drawing/2014/main" id="{FE2A506E-8F34-413F-97EA-2202ACE9AFA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90862800"/>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245</a:t>
            </a:fld>
            <a:endParaRPr lang="en-US"/>
          </a:p>
        </p:txBody>
      </p:sp>
      <p:sp>
        <p:nvSpPr>
          <p:cNvPr id="5" name="Marcador de Posição da Data 4">
            <a:extLst>
              <a:ext uri="{FF2B5EF4-FFF2-40B4-BE49-F238E27FC236}">
                <a16:creationId xmlns:a16="http://schemas.microsoft.com/office/drawing/2014/main" id="{E3ED2C5A-0717-4454-BD4C-0A75C10B309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64938525"/>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246</a:t>
            </a:fld>
            <a:endParaRPr lang="en-US"/>
          </a:p>
        </p:txBody>
      </p:sp>
      <p:sp>
        <p:nvSpPr>
          <p:cNvPr id="5" name="Marcador de Posição da Data 4">
            <a:extLst>
              <a:ext uri="{FF2B5EF4-FFF2-40B4-BE49-F238E27FC236}">
                <a16:creationId xmlns:a16="http://schemas.microsoft.com/office/drawing/2014/main" id="{A9913950-876D-4040-B5A0-179E4EA032A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81019650"/>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247</a:t>
            </a:fld>
            <a:endParaRPr lang="en-US"/>
          </a:p>
        </p:txBody>
      </p:sp>
      <p:sp>
        <p:nvSpPr>
          <p:cNvPr id="5" name="Marcador de Posição da Data 4">
            <a:extLst>
              <a:ext uri="{FF2B5EF4-FFF2-40B4-BE49-F238E27FC236}">
                <a16:creationId xmlns:a16="http://schemas.microsoft.com/office/drawing/2014/main" id="{6237719D-2FFC-499A-A4AC-5992CFD2F4B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54781884"/>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248</a:t>
            </a:fld>
            <a:endParaRPr lang="en-US"/>
          </a:p>
        </p:txBody>
      </p:sp>
      <p:sp>
        <p:nvSpPr>
          <p:cNvPr id="5" name="Marcador de Posição da Data 4">
            <a:extLst>
              <a:ext uri="{FF2B5EF4-FFF2-40B4-BE49-F238E27FC236}">
                <a16:creationId xmlns:a16="http://schemas.microsoft.com/office/drawing/2014/main" id="{F51D1E2F-DD2B-47FD-9F40-87D98A7410B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004331905"/>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249</a:t>
            </a:fld>
            <a:endParaRPr lang="en-US"/>
          </a:p>
        </p:txBody>
      </p:sp>
      <p:sp>
        <p:nvSpPr>
          <p:cNvPr id="5" name="Marcador de Posição da Data 4">
            <a:extLst>
              <a:ext uri="{FF2B5EF4-FFF2-40B4-BE49-F238E27FC236}">
                <a16:creationId xmlns:a16="http://schemas.microsoft.com/office/drawing/2014/main" id="{EB3D0730-CF1A-40B1-9377-2A42E05DC66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90975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28836080"/>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250</a:t>
            </a:fld>
            <a:endParaRPr lang="en-US"/>
          </a:p>
        </p:txBody>
      </p:sp>
      <p:sp>
        <p:nvSpPr>
          <p:cNvPr id="5" name="Marcador de Posição da Data 4">
            <a:extLst>
              <a:ext uri="{FF2B5EF4-FFF2-40B4-BE49-F238E27FC236}">
                <a16:creationId xmlns:a16="http://schemas.microsoft.com/office/drawing/2014/main" id="{CD65BC84-FCD6-459A-8FE5-25BAEFFF368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41208787"/>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251</a:t>
            </a:fld>
            <a:endParaRPr lang="en-US"/>
          </a:p>
        </p:txBody>
      </p:sp>
      <p:sp>
        <p:nvSpPr>
          <p:cNvPr id="5" name="Marcador de Posição da Data 4">
            <a:extLst>
              <a:ext uri="{FF2B5EF4-FFF2-40B4-BE49-F238E27FC236}">
                <a16:creationId xmlns:a16="http://schemas.microsoft.com/office/drawing/2014/main" id="{A3A1A4C2-7B2C-48F2-B0ED-66DA05FD7D3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51805400"/>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252</a:t>
            </a:fld>
            <a:endParaRPr lang="en-US"/>
          </a:p>
        </p:txBody>
      </p:sp>
      <p:sp>
        <p:nvSpPr>
          <p:cNvPr id="5" name="Marcador de Posição da Data 4">
            <a:extLst>
              <a:ext uri="{FF2B5EF4-FFF2-40B4-BE49-F238E27FC236}">
                <a16:creationId xmlns:a16="http://schemas.microsoft.com/office/drawing/2014/main" id="{AFDC2FC5-26FF-4F1B-AC28-BEAD9C154D9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568575848"/>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253</a:t>
            </a:fld>
            <a:endParaRPr lang="en-US"/>
          </a:p>
        </p:txBody>
      </p:sp>
      <p:sp>
        <p:nvSpPr>
          <p:cNvPr id="5" name="Marcador de Posição da Data 4">
            <a:extLst>
              <a:ext uri="{FF2B5EF4-FFF2-40B4-BE49-F238E27FC236}">
                <a16:creationId xmlns:a16="http://schemas.microsoft.com/office/drawing/2014/main" id="{0F84ED1D-8FE9-453E-9ED3-2A560309B93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67719451"/>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254</a:t>
            </a:fld>
            <a:endParaRPr lang="en-US"/>
          </a:p>
        </p:txBody>
      </p:sp>
      <p:sp>
        <p:nvSpPr>
          <p:cNvPr id="5" name="Marcador de Posição da Data 4">
            <a:extLst>
              <a:ext uri="{FF2B5EF4-FFF2-40B4-BE49-F238E27FC236}">
                <a16:creationId xmlns:a16="http://schemas.microsoft.com/office/drawing/2014/main" id="{39A385D8-436E-4F7D-A2E0-E96124D940F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44429823"/>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255</a:t>
            </a:fld>
            <a:endParaRPr lang="en-US"/>
          </a:p>
        </p:txBody>
      </p:sp>
      <p:sp>
        <p:nvSpPr>
          <p:cNvPr id="5" name="Marcador de Posição da Data 4">
            <a:extLst>
              <a:ext uri="{FF2B5EF4-FFF2-40B4-BE49-F238E27FC236}">
                <a16:creationId xmlns:a16="http://schemas.microsoft.com/office/drawing/2014/main" id="{C9173DF2-8276-4803-B734-5BE3A079D82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561125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50009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449375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0907906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62196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334847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30</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514817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31</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208462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32</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888650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33</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815539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34</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080521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589396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332178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127299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501719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007040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85152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40</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916674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41</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413680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42</a:t>
            </a:fld>
            <a:endParaRPr lang="en-US"/>
          </a:p>
        </p:txBody>
      </p:sp>
      <p:sp>
        <p:nvSpPr>
          <p:cNvPr id="5" name="Marcador de Posição da Data 4">
            <a:extLst>
              <a:ext uri="{FF2B5EF4-FFF2-40B4-BE49-F238E27FC236}">
                <a16:creationId xmlns:a16="http://schemas.microsoft.com/office/drawing/2014/main" id="{8CBB8744-28D3-41D1-809F-1C773336F11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1833937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43</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4543207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44</a:t>
            </a:fld>
            <a:endParaRPr lang="en-US"/>
          </a:p>
        </p:txBody>
      </p:sp>
      <p:sp>
        <p:nvSpPr>
          <p:cNvPr id="5" name="Marcador de Posição da Data 4">
            <a:extLst>
              <a:ext uri="{FF2B5EF4-FFF2-40B4-BE49-F238E27FC236}">
                <a16:creationId xmlns:a16="http://schemas.microsoft.com/office/drawing/2014/main" id="{7D657F9E-B3C8-4BE9-B551-5DBE619FB8E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861598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45</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225225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46</a:t>
            </a:fld>
            <a:endParaRPr lang="en-US"/>
          </a:p>
        </p:txBody>
      </p:sp>
      <p:sp>
        <p:nvSpPr>
          <p:cNvPr id="5" name="Marcador de Posição da Data 4">
            <a:extLst>
              <a:ext uri="{FF2B5EF4-FFF2-40B4-BE49-F238E27FC236}">
                <a16:creationId xmlns:a16="http://schemas.microsoft.com/office/drawing/2014/main" id="{28D8FD43-2C2A-4EF1-80C1-F7A0453774B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8825813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47</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5709912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48</a:t>
            </a:fld>
            <a:endParaRPr lang="en-US"/>
          </a:p>
        </p:txBody>
      </p:sp>
      <p:sp>
        <p:nvSpPr>
          <p:cNvPr id="5" name="Marcador de Posição da Data 4">
            <a:extLst>
              <a:ext uri="{FF2B5EF4-FFF2-40B4-BE49-F238E27FC236}">
                <a16:creationId xmlns:a16="http://schemas.microsoft.com/office/drawing/2014/main" id="{45D1C087-F903-436C-9A2F-742C014C6AD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07154032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49</a:t>
            </a:fld>
            <a:endParaRPr lang="en-US"/>
          </a:p>
        </p:txBody>
      </p:sp>
      <p:sp>
        <p:nvSpPr>
          <p:cNvPr id="5" name="Marcador de Posição da Data 4">
            <a:extLst>
              <a:ext uri="{FF2B5EF4-FFF2-40B4-BE49-F238E27FC236}">
                <a16:creationId xmlns:a16="http://schemas.microsoft.com/office/drawing/2014/main" id="{D63B2FBF-F2BF-43BD-9B49-3FF01858E42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5441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6554274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50</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856845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51</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3428773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52</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2638330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53</a:t>
            </a:fld>
            <a:endParaRPr lang="en-US"/>
          </a:p>
        </p:txBody>
      </p:sp>
      <p:sp>
        <p:nvSpPr>
          <p:cNvPr id="5" name="Marcador de Posição da Data 4">
            <a:extLst>
              <a:ext uri="{FF2B5EF4-FFF2-40B4-BE49-F238E27FC236}">
                <a16:creationId xmlns:a16="http://schemas.microsoft.com/office/drawing/2014/main" id="{3F97D1FA-7B34-4820-A58D-87A0939D3F4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873932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54</a:t>
            </a:fld>
            <a:endParaRPr lang="en-US"/>
          </a:p>
        </p:txBody>
      </p:sp>
      <p:sp>
        <p:nvSpPr>
          <p:cNvPr id="5" name="Marcador de Posição da Data 4">
            <a:extLst>
              <a:ext uri="{FF2B5EF4-FFF2-40B4-BE49-F238E27FC236}">
                <a16:creationId xmlns:a16="http://schemas.microsoft.com/office/drawing/2014/main" id="{D8B2F9E4-59C6-4CEC-B35B-C806609BA69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7425939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55</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5923948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56</a:t>
            </a:fld>
            <a:endParaRPr lang="en-US"/>
          </a:p>
        </p:txBody>
      </p:sp>
      <p:sp>
        <p:nvSpPr>
          <p:cNvPr id="5" name="Marcador de Posição da Data 4">
            <a:extLst>
              <a:ext uri="{FF2B5EF4-FFF2-40B4-BE49-F238E27FC236}">
                <a16:creationId xmlns:a16="http://schemas.microsoft.com/office/drawing/2014/main" id="{B81637CF-1EA1-4080-9B47-424BCA8FDB8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3835086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57</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1060882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58</a:t>
            </a:fld>
            <a:endParaRPr lang="en-US"/>
          </a:p>
        </p:txBody>
      </p:sp>
      <p:sp>
        <p:nvSpPr>
          <p:cNvPr id="5" name="Marcador de Posição da Data 4">
            <a:extLst>
              <a:ext uri="{FF2B5EF4-FFF2-40B4-BE49-F238E27FC236}">
                <a16:creationId xmlns:a16="http://schemas.microsoft.com/office/drawing/2014/main" id="{58720F7F-BA2C-480A-BF5E-77482D2AA71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25082629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59</a:t>
            </a:fld>
            <a:endParaRPr lang="en-US"/>
          </a:p>
        </p:txBody>
      </p:sp>
      <p:sp>
        <p:nvSpPr>
          <p:cNvPr id="5" name="Marcador de Posição da Data 4">
            <a:extLst>
              <a:ext uri="{FF2B5EF4-FFF2-40B4-BE49-F238E27FC236}">
                <a16:creationId xmlns:a16="http://schemas.microsoft.com/office/drawing/2014/main" id="{6237719D-2FFC-499A-A4AC-5992CFD2F4B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070280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3463977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60</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6998970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61</a:t>
            </a:fld>
            <a:endParaRPr lang="en-US"/>
          </a:p>
        </p:txBody>
      </p:sp>
      <p:sp>
        <p:nvSpPr>
          <p:cNvPr id="5" name="Marcador de Posição da Data 4">
            <a:extLst>
              <a:ext uri="{FF2B5EF4-FFF2-40B4-BE49-F238E27FC236}">
                <a16:creationId xmlns:a16="http://schemas.microsoft.com/office/drawing/2014/main" id="{79D911DC-155B-43F9-B990-C170A5D9DFF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9332552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62</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9759495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63</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2398092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64</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8167808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65</a:t>
            </a:fld>
            <a:endParaRPr lang="en-US"/>
          </a:p>
        </p:txBody>
      </p:sp>
      <p:sp>
        <p:nvSpPr>
          <p:cNvPr id="5" name="Marcador de Posição da Data 4">
            <a:extLst>
              <a:ext uri="{FF2B5EF4-FFF2-40B4-BE49-F238E27FC236}">
                <a16:creationId xmlns:a16="http://schemas.microsoft.com/office/drawing/2014/main" id="{5508CE91-1B99-46F4-A153-A92078D503F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778576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66</a:t>
            </a:fld>
            <a:endParaRPr lang="en-US"/>
          </a:p>
        </p:txBody>
      </p:sp>
      <p:sp>
        <p:nvSpPr>
          <p:cNvPr id="5" name="Marcador de Posição da Data 4">
            <a:extLst>
              <a:ext uri="{FF2B5EF4-FFF2-40B4-BE49-F238E27FC236}">
                <a16:creationId xmlns:a16="http://schemas.microsoft.com/office/drawing/2014/main" id="{5508CE91-1B99-46F4-A153-A92078D503F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5693452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67</a:t>
            </a:fld>
            <a:endParaRPr lang="en-US"/>
          </a:p>
        </p:txBody>
      </p:sp>
      <p:sp>
        <p:nvSpPr>
          <p:cNvPr id="5" name="Marcador de Posição da Data 4">
            <a:extLst>
              <a:ext uri="{FF2B5EF4-FFF2-40B4-BE49-F238E27FC236}">
                <a16:creationId xmlns:a16="http://schemas.microsoft.com/office/drawing/2014/main" id="{87EDD838-7AA3-434F-8586-8550C09BD89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1538626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68</a:t>
            </a:fld>
            <a:endParaRPr lang="en-US"/>
          </a:p>
        </p:txBody>
      </p:sp>
      <p:sp>
        <p:nvSpPr>
          <p:cNvPr id="5" name="Marcador de Posição da Data 4">
            <a:extLst>
              <a:ext uri="{FF2B5EF4-FFF2-40B4-BE49-F238E27FC236}">
                <a16:creationId xmlns:a16="http://schemas.microsoft.com/office/drawing/2014/main" id="{8CBB8744-28D3-41D1-809F-1C773336F11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4100349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69</a:t>
            </a:fld>
            <a:endParaRPr lang="en-US"/>
          </a:p>
        </p:txBody>
      </p:sp>
      <p:sp>
        <p:nvSpPr>
          <p:cNvPr id="5" name="Marcador de Posição da Data 4">
            <a:extLst>
              <a:ext uri="{FF2B5EF4-FFF2-40B4-BE49-F238E27FC236}">
                <a16:creationId xmlns:a16="http://schemas.microsoft.com/office/drawing/2014/main" id="{BEC76CA4-24AB-42AE-8DE8-F6DA8DB4313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35970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036269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70</a:t>
            </a:fld>
            <a:endParaRPr lang="en-US"/>
          </a:p>
        </p:txBody>
      </p:sp>
      <p:sp>
        <p:nvSpPr>
          <p:cNvPr id="5" name="Marcador de Posição da Data 4">
            <a:extLst>
              <a:ext uri="{FF2B5EF4-FFF2-40B4-BE49-F238E27FC236}">
                <a16:creationId xmlns:a16="http://schemas.microsoft.com/office/drawing/2014/main" id="{C41C5100-4BE2-46DB-BC4B-C5D1EAA7144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2884471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71</a:t>
            </a:fld>
            <a:endParaRPr lang="en-US"/>
          </a:p>
        </p:txBody>
      </p:sp>
      <p:sp>
        <p:nvSpPr>
          <p:cNvPr id="5" name="Marcador de Posição da Data 4">
            <a:extLst>
              <a:ext uri="{FF2B5EF4-FFF2-40B4-BE49-F238E27FC236}">
                <a16:creationId xmlns:a16="http://schemas.microsoft.com/office/drawing/2014/main" id="{E0F05F96-CF2E-4E5F-904D-F62F2C7DDE2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9113877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72</a:t>
            </a:fld>
            <a:endParaRPr lang="en-US"/>
          </a:p>
        </p:txBody>
      </p:sp>
      <p:sp>
        <p:nvSpPr>
          <p:cNvPr id="5" name="Marcador de Posição da Data 4">
            <a:extLst>
              <a:ext uri="{FF2B5EF4-FFF2-40B4-BE49-F238E27FC236}">
                <a16:creationId xmlns:a16="http://schemas.microsoft.com/office/drawing/2014/main" id="{09336254-A9F6-413B-93CC-316CAD64133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0575496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73</a:t>
            </a:fld>
            <a:endParaRPr lang="en-US"/>
          </a:p>
        </p:txBody>
      </p:sp>
      <p:sp>
        <p:nvSpPr>
          <p:cNvPr id="5" name="Marcador de Posição da Data 4">
            <a:extLst>
              <a:ext uri="{FF2B5EF4-FFF2-40B4-BE49-F238E27FC236}">
                <a16:creationId xmlns:a16="http://schemas.microsoft.com/office/drawing/2014/main" id="{BDD13C3D-42DF-44FC-8CD6-296BBE73E83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87912800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74</a:t>
            </a:fld>
            <a:endParaRPr lang="en-US"/>
          </a:p>
        </p:txBody>
      </p:sp>
      <p:sp>
        <p:nvSpPr>
          <p:cNvPr id="5" name="Marcador de Posição da Data 4">
            <a:extLst>
              <a:ext uri="{FF2B5EF4-FFF2-40B4-BE49-F238E27FC236}">
                <a16:creationId xmlns:a16="http://schemas.microsoft.com/office/drawing/2014/main" id="{8B441008-500C-4717-91DC-C218093026F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7842128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75</a:t>
            </a:fld>
            <a:endParaRPr lang="en-US"/>
          </a:p>
        </p:txBody>
      </p:sp>
      <p:sp>
        <p:nvSpPr>
          <p:cNvPr id="5" name="Marcador de Posição da Data 4">
            <a:extLst>
              <a:ext uri="{FF2B5EF4-FFF2-40B4-BE49-F238E27FC236}">
                <a16:creationId xmlns:a16="http://schemas.microsoft.com/office/drawing/2014/main" id="{93A0FEF7-0E50-4E8B-B392-066D9D9E19D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88848322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76</a:t>
            </a:fld>
            <a:endParaRPr lang="en-US"/>
          </a:p>
        </p:txBody>
      </p:sp>
      <p:sp>
        <p:nvSpPr>
          <p:cNvPr id="5" name="Marcador de Posição da Data 4">
            <a:extLst>
              <a:ext uri="{FF2B5EF4-FFF2-40B4-BE49-F238E27FC236}">
                <a16:creationId xmlns:a16="http://schemas.microsoft.com/office/drawing/2014/main" id="{61D39E9B-1D27-4BD6-BFA9-9720F53B0C5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651803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77</a:t>
            </a:fld>
            <a:endParaRPr lang="en-US"/>
          </a:p>
        </p:txBody>
      </p:sp>
      <p:sp>
        <p:nvSpPr>
          <p:cNvPr id="5" name="Marcador de Posição da Data 4">
            <a:extLst>
              <a:ext uri="{FF2B5EF4-FFF2-40B4-BE49-F238E27FC236}">
                <a16:creationId xmlns:a16="http://schemas.microsoft.com/office/drawing/2014/main" id="{79DCBCA7-7B27-4AD4-9093-44193DA6394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2654067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78</a:t>
            </a:fld>
            <a:endParaRPr lang="en-US"/>
          </a:p>
        </p:txBody>
      </p:sp>
      <p:sp>
        <p:nvSpPr>
          <p:cNvPr id="5" name="Marcador de Posição da Data 4">
            <a:extLst>
              <a:ext uri="{FF2B5EF4-FFF2-40B4-BE49-F238E27FC236}">
                <a16:creationId xmlns:a16="http://schemas.microsoft.com/office/drawing/2014/main" id="{D5C5D180-59AD-4728-BB20-05AA3CD7811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5191350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79</a:t>
            </a:fld>
            <a:endParaRPr lang="en-US"/>
          </a:p>
        </p:txBody>
      </p:sp>
      <p:sp>
        <p:nvSpPr>
          <p:cNvPr id="5" name="Marcador de Posição da Data 4">
            <a:extLst>
              <a:ext uri="{FF2B5EF4-FFF2-40B4-BE49-F238E27FC236}">
                <a16:creationId xmlns:a16="http://schemas.microsoft.com/office/drawing/2014/main" id="{3ED5DBF7-ED50-450A-9D87-6CCDE800E2C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61907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6991298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80</a:t>
            </a:fld>
            <a:endParaRPr lang="en-US"/>
          </a:p>
        </p:txBody>
      </p:sp>
      <p:sp>
        <p:nvSpPr>
          <p:cNvPr id="5" name="Marcador de Posição da Data 4">
            <a:extLst>
              <a:ext uri="{FF2B5EF4-FFF2-40B4-BE49-F238E27FC236}">
                <a16:creationId xmlns:a16="http://schemas.microsoft.com/office/drawing/2014/main" id="{BFB3E250-B5B0-4686-B028-AB3908C623A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5518612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81</a:t>
            </a:fld>
            <a:endParaRPr lang="en-US"/>
          </a:p>
        </p:txBody>
      </p:sp>
      <p:sp>
        <p:nvSpPr>
          <p:cNvPr id="5" name="Marcador de Posição da Data 4">
            <a:extLst>
              <a:ext uri="{FF2B5EF4-FFF2-40B4-BE49-F238E27FC236}">
                <a16:creationId xmlns:a16="http://schemas.microsoft.com/office/drawing/2014/main" id="{89AE283E-7878-4848-BBE7-F21A777BDA1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5545543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82</a:t>
            </a:fld>
            <a:endParaRPr lang="en-US"/>
          </a:p>
        </p:txBody>
      </p:sp>
      <p:sp>
        <p:nvSpPr>
          <p:cNvPr id="5" name="Marcador de Posição da Data 4">
            <a:extLst>
              <a:ext uri="{FF2B5EF4-FFF2-40B4-BE49-F238E27FC236}">
                <a16:creationId xmlns:a16="http://schemas.microsoft.com/office/drawing/2014/main" id="{8E190FD2-A0A1-4616-AD79-898CD91C96A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3005913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83</a:t>
            </a:fld>
            <a:endParaRPr lang="en-US"/>
          </a:p>
        </p:txBody>
      </p:sp>
      <p:sp>
        <p:nvSpPr>
          <p:cNvPr id="5" name="Marcador de Posição da Data 4">
            <a:extLst>
              <a:ext uri="{FF2B5EF4-FFF2-40B4-BE49-F238E27FC236}">
                <a16:creationId xmlns:a16="http://schemas.microsoft.com/office/drawing/2014/main" id="{9AB9BA80-9708-4689-8E3D-C51D5D6F11E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8495513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84</a:t>
            </a:fld>
            <a:endParaRPr lang="en-US"/>
          </a:p>
        </p:txBody>
      </p:sp>
      <p:sp>
        <p:nvSpPr>
          <p:cNvPr id="5" name="Marcador de Posição da Data 4">
            <a:extLst>
              <a:ext uri="{FF2B5EF4-FFF2-40B4-BE49-F238E27FC236}">
                <a16:creationId xmlns:a16="http://schemas.microsoft.com/office/drawing/2014/main" id="{46AE27C0-67D3-4154-8AF9-9B49F5FBB71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1045391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85</a:t>
            </a:fld>
            <a:endParaRPr lang="en-US"/>
          </a:p>
        </p:txBody>
      </p:sp>
      <p:sp>
        <p:nvSpPr>
          <p:cNvPr id="5" name="Marcador de Posição da Data 4">
            <a:extLst>
              <a:ext uri="{FF2B5EF4-FFF2-40B4-BE49-F238E27FC236}">
                <a16:creationId xmlns:a16="http://schemas.microsoft.com/office/drawing/2014/main" id="{901CA725-C746-40C8-BEE6-3417007B841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803141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86</a:t>
            </a:fld>
            <a:endParaRPr lang="en-US"/>
          </a:p>
        </p:txBody>
      </p:sp>
      <p:sp>
        <p:nvSpPr>
          <p:cNvPr id="5" name="Marcador de Posição da Data 4">
            <a:extLst>
              <a:ext uri="{FF2B5EF4-FFF2-40B4-BE49-F238E27FC236}">
                <a16:creationId xmlns:a16="http://schemas.microsoft.com/office/drawing/2014/main" id="{1DA92C5F-65B3-4253-AB1F-76AAE113CFF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0615677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87</a:t>
            </a:fld>
            <a:endParaRPr lang="en-US"/>
          </a:p>
        </p:txBody>
      </p:sp>
      <p:sp>
        <p:nvSpPr>
          <p:cNvPr id="5" name="Marcador de Posição da Data 4">
            <a:extLst>
              <a:ext uri="{FF2B5EF4-FFF2-40B4-BE49-F238E27FC236}">
                <a16:creationId xmlns:a16="http://schemas.microsoft.com/office/drawing/2014/main" id="{607C1B7C-DD61-45DF-8AD6-D4BC831B3D9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3942713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88</a:t>
            </a:fld>
            <a:endParaRPr lang="en-US"/>
          </a:p>
        </p:txBody>
      </p:sp>
      <p:sp>
        <p:nvSpPr>
          <p:cNvPr id="5" name="Marcador de Posição da Data 4">
            <a:extLst>
              <a:ext uri="{FF2B5EF4-FFF2-40B4-BE49-F238E27FC236}">
                <a16:creationId xmlns:a16="http://schemas.microsoft.com/office/drawing/2014/main" id="{C467FD09-7C4C-4AE7-B994-A7F0805173E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343164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89</a:t>
            </a:fld>
            <a:endParaRPr lang="en-US"/>
          </a:p>
        </p:txBody>
      </p:sp>
      <p:sp>
        <p:nvSpPr>
          <p:cNvPr id="5" name="Marcador de Posição da Data 4">
            <a:extLst>
              <a:ext uri="{FF2B5EF4-FFF2-40B4-BE49-F238E27FC236}">
                <a16:creationId xmlns:a16="http://schemas.microsoft.com/office/drawing/2014/main" id="{E4345F84-17AD-4E4F-9F98-6E4072C960D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42323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5811475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90</a:t>
            </a:fld>
            <a:endParaRPr lang="en-US"/>
          </a:p>
        </p:txBody>
      </p:sp>
      <p:sp>
        <p:nvSpPr>
          <p:cNvPr id="5" name="Marcador de Posição da Data 4">
            <a:extLst>
              <a:ext uri="{FF2B5EF4-FFF2-40B4-BE49-F238E27FC236}">
                <a16:creationId xmlns:a16="http://schemas.microsoft.com/office/drawing/2014/main" id="{7B9042F0-4304-445E-AF49-1A6906B7661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07065209"/>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91</a:t>
            </a:fld>
            <a:endParaRPr lang="en-US"/>
          </a:p>
        </p:txBody>
      </p:sp>
      <p:sp>
        <p:nvSpPr>
          <p:cNvPr id="5" name="Marcador de Posição da Data 4">
            <a:extLst>
              <a:ext uri="{FF2B5EF4-FFF2-40B4-BE49-F238E27FC236}">
                <a16:creationId xmlns:a16="http://schemas.microsoft.com/office/drawing/2014/main" id="{A917AD05-08D1-4534-9664-E2863D9A968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44728851"/>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92</a:t>
            </a:fld>
            <a:endParaRPr lang="en-US"/>
          </a:p>
        </p:txBody>
      </p:sp>
      <p:sp>
        <p:nvSpPr>
          <p:cNvPr id="5" name="Marcador de Posição da Data 4">
            <a:extLst>
              <a:ext uri="{FF2B5EF4-FFF2-40B4-BE49-F238E27FC236}">
                <a16:creationId xmlns:a16="http://schemas.microsoft.com/office/drawing/2014/main" id="{1307089A-BB01-4013-B098-60AFC48F6CE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3249374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93</a:t>
            </a:fld>
            <a:endParaRPr lang="en-US"/>
          </a:p>
        </p:txBody>
      </p:sp>
      <p:sp>
        <p:nvSpPr>
          <p:cNvPr id="5" name="Marcador de Posição da Data 4">
            <a:extLst>
              <a:ext uri="{FF2B5EF4-FFF2-40B4-BE49-F238E27FC236}">
                <a16:creationId xmlns:a16="http://schemas.microsoft.com/office/drawing/2014/main" id="{76AB1D06-C651-4EDF-B898-D19FD345CA8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27112355"/>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94</a:t>
            </a:fld>
            <a:endParaRPr lang="en-US"/>
          </a:p>
        </p:txBody>
      </p:sp>
      <p:sp>
        <p:nvSpPr>
          <p:cNvPr id="5" name="Marcador de Posição da Data 4">
            <a:extLst>
              <a:ext uri="{FF2B5EF4-FFF2-40B4-BE49-F238E27FC236}">
                <a16:creationId xmlns:a16="http://schemas.microsoft.com/office/drawing/2014/main" id="{1021C8A7-B03F-4D82-B7A2-B68CFBB86AB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7044745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95</a:t>
            </a:fld>
            <a:endParaRPr lang="en-US"/>
          </a:p>
        </p:txBody>
      </p:sp>
      <p:sp>
        <p:nvSpPr>
          <p:cNvPr id="5" name="Marcador de Posição da Data 4">
            <a:extLst>
              <a:ext uri="{FF2B5EF4-FFF2-40B4-BE49-F238E27FC236}">
                <a16:creationId xmlns:a16="http://schemas.microsoft.com/office/drawing/2014/main" id="{7D657F9E-B3C8-4BE9-B551-5DBE619FB8E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7582531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96</a:t>
            </a:fld>
            <a:endParaRPr lang="en-US"/>
          </a:p>
        </p:txBody>
      </p:sp>
      <p:sp>
        <p:nvSpPr>
          <p:cNvPr id="5" name="Marcador de Posição da Data 4">
            <a:extLst>
              <a:ext uri="{FF2B5EF4-FFF2-40B4-BE49-F238E27FC236}">
                <a16:creationId xmlns:a16="http://schemas.microsoft.com/office/drawing/2014/main" id="{138CAB17-681E-41DA-A2B1-D46631173F4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0243577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97</a:t>
            </a:fld>
            <a:endParaRPr lang="en-US"/>
          </a:p>
        </p:txBody>
      </p:sp>
      <p:sp>
        <p:nvSpPr>
          <p:cNvPr id="5" name="Marcador de Posição da Data 4">
            <a:extLst>
              <a:ext uri="{FF2B5EF4-FFF2-40B4-BE49-F238E27FC236}">
                <a16:creationId xmlns:a16="http://schemas.microsoft.com/office/drawing/2014/main" id="{63C4D9FB-E317-415D-BDF4-92AC100C65B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26481272"/>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98</a:t>
            </a:fld>
            <a:endParaRPr lang="en-US"/>
          </a:p>
        </p:txBody>
      </p:sp>
      <p:sp>
        <p:nvSpPr>
          <p:cNvPr id="5" name="Marcador de Posição da Data 4">
            <a:extLst>
              <a:ext uri="{FF2B5EF4-FFF2-40B4-BE49-F238E27FC236}">
                <a16:creationId xmlns:a16="http://schemas.microsoft.com/office/drawing/2014/main" id="{0672B63C-F2EA-4E3D-BD29-8BFEFC9F010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40687957"/>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99</a:t>
            </a:fld>
            <a:endParaRPr lang="en-US"/>
          </a:p>
        </p:txBody>
      </p:sp>
      <p:sp>
        <p:nvSpPr>
          <p:cNvPr id="5" name="Marcador de Posição da Data 4">
            <a:extLst>
              <a:ext uri="{FF2B5EF4-FFF2-40B4-BE49-F238E27FC236}">
                <a16:creationId xmlns:a16="http://schemas.microsoft.com/office/drawing/2014/main" id="{6572F3BB-1A58-4E70-8D75-AD34BAE4F64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85307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E2300B-23A9-41A7-8627-7553005C1264}" type="datetime1">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A52181-1055-4CB7-B7C8-609D9EEAD4C9}" type="datetime1">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BC49E0-FCBA-457B-9A7B-E902DD53CA88}" type="datetime1">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9F0471-341D-42A4-9005-0C464C608F89}" type="datetime1">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CD5D0C-87DE-419A-8E47-4067EEA5B882}" type="datetime1">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933DD4-C715-481D-B106-4E2611C6472E}" type="datetime1">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42D920F-EF3F-4F00-B0F5-B1BB5A0E3572}" type="datetime1">
              <a:rPr lang="en-US" smtClean="0"/>
              <a:t>4/22/2018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7D6B1D-6B02-4FBD-B7DB-DAD52A68F392}" type="datetime1">
              <a:rPr lang="en-US" smtClean="0"/>
              <a:t>4/22/2018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6B540A-DEBA-412B-A8E5-79D3F791C786}" type="datetime1">
              <a:rPr lang="en-US" smtClean="0"/>
              <a:t>4/22/2018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E939E8-950A-4FFF-B3F6-749C328E0A15}" type="datetime1">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A31AA0-2E58-4A9E-81BB-52F36C136DA8}" type="datetime1">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7BEF6D-F867-42B2-8E39-A36C2D9E7E78}" type="datetime1">
              <a:rPr lang="en-US" smtClean="0"/>
              <a:t>4/22/2018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A9BAF-14C9-46D1-A134-703F5D4D61FE}"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7.xml.rels><?xml version="1.0" encoding="UTF-8" standalone="yes"?>
<Relationships xmlns="http://schemas.openxmlformats.org/package/2006/relationships"><Relationship Id="rId3" Type="http://schemas.openxmlformats.org/officeDocument/2006/relationships/notesSlide" Target="../notesSlides/notesSlide187.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2.jpeg"/><Relationship Id="rId4" Type="http://schemas.openxmlformats.org/officeDocument/2006/relationships/image" Target="../media/image1.jpeg"/></Relationships>
</file>

<file path=ppt/slides/_rels/slide18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hyperlink" Target="http://www.ifs-certification.com/"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9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hyperlink" Target="http://www.ifs-certification.com/"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jpeg"/></Relationships>
</file>

<file path=ppt/slides/_rels/slide2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9.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r>
              <a:rPr lang="en-US" sz="4800" b="1" dirty="0">
                <a:solidFill>
                  <a:schemeClr val="tx1"/>
                </a:solidFill>
              </a:rPr>
              <a:t>FOOD SAFETY MANAGEMENT SYSTEMS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a:t>
            </a:fld>
            <a:endParaRPr lang="en-US"/>
          </a:p>
        </p:txBody>
      </p:sp>
    </p:spTree>
    <p:extLst>
      <p:ext uri="{BB962C8B-B14F-4D97-AF65-F5344CB8AC3E}">
        <p14:creationId xmlns:p14="http://schemas.microsoft.com/office/powerpoint/2010/main" val="2114339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2. Types of audits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a:t>
            </a:fld>
            <a:endParaRPr lang="en-US"/>
          </a:p>
        </p:txBody>
      </p:sp>
    </p:spTree>
    <p:extLst>
      <p:ext uri="{BB962C8B-B14F-4D97-AF65-F5344CB8AC3E}">
        <p14:creationId xmlns:p14="http://schemas.microsoft.com/office/powerpoint/2010/main" val="196519491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3. RESOURCES MANAGEMENT</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100</a:t>
            </a:fld>
            <a:endParaRPr lang="en-US"/>
          </a:p>
        </p:txBody>
      </p:sp>
    </p:spTree>
    <p:extLst>
      <p:ext uri="{BB962C8B-B14F-4D97-AF65-F5344CB8AC3E}">
        <p14:creationId xmlns:p14="http://schemas.microsoft.com/office/powerpoint/2010/main" val="31017674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783462" cy="6400799"/>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3200" b="1" dirty="0">
                <a:solidFill>
                  <a:schemeClr val="tx1"/>
                </a:solidFill>
              </a:rPr>
              <a:t>3.1. Human resources management</a:t>
            </a:r>
            <a:endParaRPr lang="pt-PT" sz="32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3.1.1. All personnel performing work that affects product safety, legality and quality shall have the required competence by education, work experience and/or training, commensurate with their role, based on hazard analysis and assessment of associated risks.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101</a:t>
            </a:fld>
            <a:endParaRPr lang="en-US"/>
          </a:p>
        </p:txBody>
      </p:sp>
    </p:spTree>
    <p:extLst>
      <p:ext uri="{BB962C8B-B14F-4D97-AF65-F5344CB8AC3E}">
        <p14:creationId xmlns:p14="http://schemas.microsoft.com/office/powerpoint/2010/main" val="193367071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783462" cy="6400799"/>
          </a:xfrm>
        </p:spPr>
        <p:txBody>
          <a:bodyPr>
            <a:noAutofit/>
          </a:bodyPr>
          <a:lstStyle/>
          <a:p>
            <a:pPr marL="0" lvl="2" algn="l">
              <a:lnSpc>
                <a:spcPts val="3600"/>
              </a:lnSpc>
            </a:pPr>
            <a:r>
              <a:rPr lang="en-US" sz="3200" b="1" dirty="0">
                <a:solidFill>
                  <a:schemeClr val="tx1"/>
                </a:solidFill>
              </a:rPr>
              <a:t>3.2. Human resources</a:t>
            </a:r>
            <a:endParaRPr lang="pt-PT" sz="3200" b="1" dirty="0">
              <a:solidFill>
                <a:schemeClr val="tx1"/>
              </a:solidFill>
            </a:endParaRPr>
          </a:p>
          <a:p>
            <a:pPr marL="0" lvl="2" algn="l">
              <a:lnSpc>
                <a:spcPts val="3600"/>
              </a:lnSpc>
            </a:pPr>
            <a:r>
              <a:rPr lang="en-US" b="1" dirty="0">
                <a:solidFill>
                  <a:schemeClr val="tx1"/>
                </a:solidFill>
              </a:rPr>
              <a:t> </a:t>
            </a:r>
            <a:r>
              <a:rPr lang="en-US" sz="2800" b="1" dirty="0">
                <a:solidFill>
                  <a:schemeClr val="tx1"/>
                </a:solidFill>
              </a:rPr>
              <a:t>3.2.1. Personnel hygiene</a:t>
            </a:r>
            <a:endParaRPr lang="pt-PT" sz="2800" b="1" dirty="0">
              <a:solidFill>
                <a:schemeClr val="tx1"/>
              </a:solidFill>
            </a:endParaRPr>
          </a:p>
          <a:p>
            <a:pPr marL="0" lvl="2" algn="l">
              <a:lnSpc>
                <a:spcPts val="3600"/>
              </a:lnSpc>
            </a:pPr>
            <a:r>
              <a:rPr lang="en-US" b="1" dirty="0">
                <a:solidFill>
                  <a:schemeClr val="tx1"/>
                </a:solidFill>
              </a:rPr>
              <a:t>There shall be documented requirements relating to personnel hygiene. These include, as a minimum, the following fields:</a:t>
            </a:r>
            <a:endParaRPr lang="pt-PT" b="1" dirty="0">
              <a:solidFill>
                <a:schemeClr val="tx1"/>
              </a:solidFill>
            </a:endParaRPr>
          </a:p>
          <a:p>
            <a:pPr marL="0" lvl="2" algn="l">
              <a:lnSpc>
                <a:spcPts val="3600"/>
              </a:lnSpc>
              <a:spcBef>
                <a:spcPts val="0"/>
              </a:spcBef>
            </a:pPr>
            <a:r>
              <a:rPr lang="en-US" b="1" dirty="0">
                <a:solidFill>
                  <a:schemeClr val="tx1"/>
                </a:solidFill>
              </a:rPr>
              <a:t>- protective clothing	- hand washing and disinfection</a:t>
            </a:r>
            <a:endParaRPr lang="pt-PT" b="1" dirty="0">
              <a:solidFill>
                <a:schemeClr val="tx1"/>
              </a:solidFill>
            </a:endParaRPr>
          </a:p>
          <a:p>
            <a:pPr marL="0" lvl="2" algn="l">
              <a:lnSpc>
                <a:spcPts val="3600"/>
              </a:lnSpc>
              <a:spcBef>
                <a:spcPts val="0"/>
              </a:spcBef>
            </a:pPr>
            <a:r>
              <a:rPr lang="en-US" b="1" dirty="0">
                <a:solidFill>
                  <a:schemeClr val="tx1"/>
                </a:solidFill>
              </a:rPr>
              <a:t>- eating and drinking</a:t>
            </a:r>
            <a:r>
              <a:rPr lang="pt-PT" b="1" dirty="0">
                <a:solidFill>
                  <a:schemeClr val="tx1"/>
                </a:solidFill>
              </a:rPr>
              <a:t>	</a:t>
            </a:r>
            <a:r>
              <a:rPr lang="en-US" b="1" dirty="0">
                <a:solidFill>
                  <a:schemeClr val="tx1"/>
                </a:solidFill>
              </a:rPr>
              <a:t>- smoking</a:t>
            </a:r>
            <a:endParaRPr lang="pt-PT" b="1" dirty="0">
              <a:solidFill>
                <a:schemeClr val="tx1"/>
              </a:solidFill>
            </a:endParaRPr>
          </a:p>
          <a:p>
            <a:pPr marL="0" lvl="2" algn="l">
              <a:lnSpc>
                <a:spcPts val="3600"/>
              </a:lnSpc>
              <a:spcBef>
                <a:spcPts val="0"/>
              </a:spcBef>
            </a:pPr>
            <a:r>
              <a:rPr lang="en-US" b="1" dirty="0">
                <a:solidFill>
                  <a:schemeClr val="tx1"/>
                </a:solidFill>
              </a:rPr>
              <a:t>- actions to be taken in case of cuts or skin abrasions</a:t>
            </a:r>
            <a:endParaRPr lang="pt-PT" b="1" dirty="0">
              <a:solidFill>
                <a:schemeClr val="tx1"/>
              </a:solidFill>
            </a:endParaRPr>
          </a:p>
          <a:p>
            <a:pPr marL="0" lvl="2" algn="l">
              <a:lnSpc>
                <a:spcPts val="3600"/>
              </a:lnSpc>
              <a:spcBef>
                <a:spcPts val="0"/>
              </a:spcBef>
            </a:pPr>
            <a:r>
              <a:rPr lang="en-US" b="1" dirty="0">
                <a:solidFill>
                  <a:schemeClr val="tx1"/>
                </a:solidFill>
              </a:rPr>
              <a:t>- fingernails, </a:t>
            </a:r>
            <a:r>
              <a:rPr lang="en-US" b="1" dirty="0" err="1">
                <a:solidFill>
                  <a:schemeClr val="tx1"/>
                </a:solidFill>
              </a:rPr>
              <a:t>jewellery</a:t>
            </a:r>
            <a:r>
              <a:rPr lang="en-US" b="1" dirty="0">
                <a:solidFill>
                  <a:schemeClr val="tx1"/>
                </a:solidFill>
              </a:rPr>
              <a:t> and personal belongings</a:t>
            </a:r>
            <a:endParaRPr lang="pt-PT" b="1" dirty="0">
              <a:solidFill>
                <a:schemeClr val="tx1"/>
              </a:solidFill>
            </a:endParaRPr>
          </a:p>
          <a:p>
            <a:pPr marL="0" lvl="2" algn="l">
              <a:lnSpc>
                <a:spcPts val="3600"/>
              </a:lnSpc>
              <a:spcBef>
                <a:spcPts val="0"/>
              </a:spcBef>
            </a:pPr>
            <a:r>
              <a:rPr lang="en-US" b="1" dirty="0">
                <a:solidFill>
                  <a:schemeClr val="tx1"/>
                </a:solidFill>
              </a:rPr>
              <a:t>hair and beards.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102</a:t>
            </a:fld>
            <a:endParaRPr lang="en-US"/>
          </a:p>
        </p:txBody>
      </p:sp>
    </p:spTree>
    <p:extLst>
      <p:ext uri="{BB962C8B-B14F-4D97-AF65-F5344CB8AC3E}">
        <p14:creationId xmlns:p14="http://schemas.microsoft.com/office/powerpoint/2010/main" val="347747546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143000"/>
            <a:ext cx="7783462" cy="6400799"/>
          </a:xfrm>
        </p:spPr>
        <p:txBody>
          <a:bodyPr>
            <a:noAutofit/>
          </a:bodyPr>
          <a:lstStyle/>
          <a:p>
            <a:pPr marL="0" lvl="2" algn="l">
              <a:lnSpc>
                <a:spcPts val="3600"/>
              </a:lnSpc>
              <a:spcBef>
                <a:spcPts val="0"/>
              </a:spcBef>
            </a:pPr>
            <a:r>
              <a:rPr lang="en-US" b="1" dirty="0">
                <a:solidFill>
                  <a:schemeClr val="tx1"/>
                </a:solidFill>
              </a:rPr>
              <a:t>The requirements shall be based on hazard analysis and assessment of associated risks in relation to product and process.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sz="2800" b="1" dirty="0">
                <a:solidFill>
                  <a:srgbClr val="FF0000"/>
                </a:solidFill>
              </a:rPr>
              <a:t>3.2.1.2. (KO N° 3): The requirements for personnel hygiene shall be in place and applied by all relevant personnel, contractors and visitors.</a:t>
            </a:r>
            <a:endParaRPr lang="pt-PT" sz="2800" b="1" dirty="0">
              <a:solidFill>
                <a:srgbClr val="FF0000"/>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3.2.1.3. Compliance with personnel hygiene requirements shall be checked regularly.</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103</a:t>
            </a:fld>
            <a:endParaRPr lang="en-US"/>
          </a:p>
        </p:txBody>
      </p:sp>
    </p:spTree>
    <p:extLst>
      <p:ext uri="{BB962C8B-B14F-4D97-AF65-F5344CB8AC3E}">
        <p14:creationId xmlns:p14="http://schemas.microsoft.com/office/powerpoint/2010/main" val="395773886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783462" cy="6400799"/>
          </a:xfrm>
        </p:spPr>
        <p:txBody>
          <a:bodyPr>
            <a:noAutofit/>
          </a:bodyPr>
          <a:lstStyle/>
          <a:p>
            <a:pPr marL="0" lvl="2" algn="l">
              <a:lnSpc>
                <a:spcPts val="3600"/>
              </a:lnSpc>
            </a:pPr>
            <a:r>
              <a:rPr lang="en-US" b="1" dirty="0">
                <a:solidFill>
                  <a:schemeClr val="tx1"/>
                </a:solidFill>
              </a:rPr>
              <a:t>3.2.1.4. Visible </a:t>
            </a:r>
            <a:r>
              <a:rPr lang="en-US" b="1" dirty="0" err="1">
                <a:solidFill>
                  <a:schemeClr val="tx1"/>
                </a:solidFill>
              </a:rPr>
              <a:t>jewellery</a:t>
            </a:r>
            <a:r>
              <a:rPr lang="en-US" b="1" dirty="0">
                <a:solidFill>
                  <a:schemeClr val="tx1"/>
                </a:solidFill>
              </a:rPr>
              <a:t> (incl. piercing) and watches shall not be worn. Any exceptions shall have been comprehensively evaluated by hazard analysis and assessment of associated risks in relation to product and process. This shall be effectively managed.</a:t>
            </a:r>
            <a:endParaRPr lang="pt-PT" b="1" dirty="0">
              <a:solidFill>
                <a:schemeClr val="tx1"/>
              </a:solidFill>
            </a:endParaRPr>
          </a:p>
          <a:p>
            <a:pPr marL="0" lvl="2" algn="l">
              <a:lnSpc>
                <a:spcPts val="3600"/>
              </a:lnSpc>
            </a:pPr>
            <a:r>
              <a:rPr lang="en-US" b="1" dirty="0">
                <a:solidFill>
                  <a:schemeClr val="tx1"/>
                </a:solidFill>
              </a:rPr>
              <a:t>3.2.1.5. Cuts and skin abrasions shall be covered by a </a:t>
            </a:r>
            <a:r>
              <a:rPr lang="en-US" b="1" dirty="0" err="1">
                <a:solidFill>
                  <a:schemeClr val="tx1"/>
                </a:solidFill>
              </a:rPr>
              <a:t>coloured</a:t>
            </a:r>
            <a:r>
              <a:rPr lang="en-US" b="1" dirty="0">
                <a:solidFill>
                  <a:schemeClr val="tx1"/>
                </a:solidFill>
              </a:rPr>
              <a:t> plaster/bandage (different from the product </a:t>
            </a:r>
            <a:r>
              <a:rPr lang="en-US" b="1" dirty="0" err="1">
                <a:solidFill>
                  <a:schemeClr val="tx1"/>
                </a:solidFill>
              </a:rPr>
              <a:t>colour</a:t>
            </a:r>
            <a:r>
              <a:rPr lang="en-US" b="1" dirty="0">
                <a:solidFill>
                  <a:schemeClr val="tx1"/>
                </a:solidFill>
              </a:rPr>
              <a:t>) – containing   a metal strip, where appropriate – and in case of hand injuries, in addition to a plaster/bandage, a single use glove shall be worn.</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104</a:t>
            </a:fld>
            <a:endParaRPr lang="en-US"/>
          </a:p>
        </p:txBody>
      </p:sp>
    </p:spTree>
    <p:extLst>
      <p:ext uri="{BB962C8B-B14F-4D97-AF65-F5344CB8AC3E}">
        <p14:creationId xmlns:p14="http://schemas.microsoft.com/office/powerpoint/2010/main" val="263432255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r>
              <a:rPr lang="en-US" sz="2800" b="1" dirty="0">
                <a:solidFill>
                  <a:schemeClr val="tx1"/>
                </a:solidFill>
              </a:rPr>
              <a:t>3.2.2. Protective clothing for personnel, contractors and visitors</a:t>
            </a:r>
            <a:endParaRPr lang="pt-PT" sz="28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3.2.2.1. Company procedures shall exist to ensure that all personnel, contractors and visitors are aware of the rules regarding the management of wearing and changing of protective clothing in specified areas in accordance with product requirements.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105</a:t>
            </a:fld>
            <a:endParaRPr lang="en-US"/>
          </a:p>
        </p:txBody>
      </p:sp>
    </p:spTree>
    <p:extLst>
      <p:ext uri="{BB962C8B-B14F-4D97-AF65-F5344CB8AC3E}">
        <p14:creationId xmlns:p14="http://schemas.microsoft.com/office/powerpoint/2010/main" val="106825951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783462" cy="6400799"/>
          </a:xfrm>
        </p:spPr>
        <p:txBody>
          <a:bodyPr>
            <a:noAutofit/>
          </a:bodyPr>
          <a:lstStyle/>
          <a:p>
            <a:pPr marL="0" lvl="2" algn="l">
              <a:lnSpc>
                <a:spcPts val="3600"/>
              </a:lnSpc>
            </a:pPr>
            <a:r>
              <a:rPr lang="pt-PT" b="1" dirty="0">
                <a:solidFill>
                  <a:schemeClr val="tx1"/>
                </a:solidFill>
              </a:rPr>
              <a:t>3.2.2.2. </a:t>
            </a:r>
            <a:r>
              <a:rPr lang="en-US" b="1" dirty="0">
                <a:solidFill>
                  <a:schemeClr val="tx1"/>
                </a:solidFill>
              </a:rPr>
              <a:t>In work areas where wearing headgear and/or beard snood (coverings) is required, the hair shall be covered completely, so that product contamination is prevented.</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3.2.2.3. Clearly defined usage rules shall exist for work areas/activities where it is required to wear gloves (</a:t>
            </a:r>
            <a:r>
              <a:rPr lang="en-US" b="1" dirty="0" err="1">
                <a:solidFill>
                  <a:schemeClr val="tx1"/>
                </a:solidFill>
              </a:rPr>
              <a:t>coloured</a:t>
            </a:r>
            <a:r>
              <a:rPr lang="en-US" b="1" dirty="0">
                <a:solidFill>
                  <a:schemeClr val="tx1"/>
                </a:solidFill>
              </a:rPr>
              <a:t> differently from the product </a:t>
            </a:r>
            <a:r>
              <a:rPr lang="en-US" b="1" dirty="0" err="1">
                <a:solidFill>
                  <a:schemeClr val="tx1"/>
                </a:solidFill>
              </a:rPr>
              <a:t>colour</a:t>
            </a:r>
            <a:r>
              <a:rPr lang="en-US" b="1" dirty="0">
                <a:solidFill>
                  <a:schemeClr val="tx1"/>
                </a:solidFill>
              </a:rPr>
              <a:t>). Compliance with these rules shall be checked on a regular basis.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106</a:t>
            </a:fld>
            <a:endParaRPr lang="en-US"/>
          </a:p>
        </p:txBody>
      </p:sp>
    </p:spTree>
    <p:extLst>
      <p:ext uri="{BB962C8B-B14F-4D97-AF65-F5344CB8AC3E}">
        <p14:creationId xmlns:p14="http://schemas.microsoft.com/office/powerpoint/2010/main" val="39160371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r>
              <a:rPr lang="en-US" b="1" dirty="0">
                <a:solidFill>
                  <a:schemeClr val="tx1"/>
                </a:solidFill>
              </a:rPr>
              <a:t>3.2.2.4. Suitable protective clothing shall be available in sufficient quantity for each employee.</a:t>
            </a: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3.2.2.5. All protective clothing shall be thoroughly and regularly laundered. Hazard analysis and assessment of associated risks, together with consideration given to the processes and products of the company shall determine if clothing shall be washed by a contract laundry, on site laundry or by the employee.</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107</a:t>
            </a:fld>
            <a:endParaRPr lang="en-US"/>
          </a:p>
        </p:txBody>
      </p:sp>
    </p:spTree>
    <p:extLst>
      <p:ext uri="{BB962C8B-B14F-4D97-AF65-F5344CB8AC3E}">
        <p14:creationId xmlns:p14="http://schemas.microsoft.com/office/powerpoint/2010/main" val="145937726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3.2.2.6. Guidelines shall exist for laundering of protective clothing and a procedure shall be in place for checking its cleanliness.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108</a:t>
            </a:fld>
            <a:endParaRPr lang="en-US"/>
          </a:p>
        </p:txBody>
      </p:sp>
    </p:spTree>
    <p:extLst>
      <p:ext uri="{BB962C8B-B14F-4D97-AF65-F5344CB8AC3E}">
        <p14:creationId xmlns:p14="http://schemas.microsoft.com/office/powerpoint/2010/main" val="284454484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pt-PT" sz="2800" b="1" dirty="0">
                <a:solidFill>
                  <a:schemeClr val="tx1"/>
                </a:solidFill>
              </a:rPr>
              <a:t>3.2.3. </a:t>
            </a:r>
            <a:r>
              <a:rPr lang="en-US" sz="2800" b="1" dirty="0">
                <a:solidFill>
                  <a:schemeClr val="tx1"/>
                </a:solidFill>
              </a:rPr>
              <a:t>Procedures applicable to infectious diseases</a:t>
            </a:r>
            <a:endParaRPr lang="pt-PT" sz="2800" b="1" dirty="0">
              <a:solidFill>
                <a:schemeClr val="tx1"/>
              </a:solidFill>
            </a:endParaRPr>
          </a:p>
          <a:p>
            <a:pPr marL="0" lvl="2" algn="l">
              <a:lnSpc>
                <a:spcPts val="3600"/>
              </a:lnSpc>
            </a:pPr>
            <a:r>
              <a:rPr lang="en-US" b="1" dirty="0">
                <a:solidFill>
                  <a:schemeClr val="tx1"/>
                </a:solidFill>
              </a:rPr>
              <a:t>3.2.3.1. There shall be written and communicated measures for personnel, contractors and visitors to declare any infectious dis- ease which may have an impact on food safety. In case of declaration of infectious disease, actions shall be taken in order to minimize risk of contamination of products.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109</a:t>
            </a:fld>
            <a:endParaRPr lang="en-US"/>
          </a:p>
        </p:txBody>
      </p:sp>
    </p:spTree>
    <p:extLst>
      <p:ext uri="{BB962C8B-B14F-4D97-AF65-F5344CB8AC3E}">
        <p14:creationId xmlns:p14="http://schemas.microsoft.com/office/powerpoint/2010/main" val="1133872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marL="342900" lvl="0" indent="-342900" algn="l">
              <a:lnSpc>
                <a:spcPts val="3200"/>
              </a:lnSpc>
              <a:spcBef>
                <a:spcPts val="1800"/>
              </a:spcBef>
              <a:buFont typeface="Wingdings" panose="05000000000000000000" pitchFamily="2" charset="2"/>
              <a:buChar char="Ø"/>
            </a:pPr>
            <a:endParaRPr lang="en-US" sz="2400" b="1" dirty="0">
              <a:solidFill>
                <a:schemeClr val="tx1"/>
              </a:solidFill>
            </a:endParaRPr>
          </a:p>
          <a:p>
            <a:pPr lvl="0" algn="l">
              <a:lnSpc>
                <a:spcPts val="3200"/>
              </a:lnSpc>
              <a:spcBef>
                <a:spcPts val="1800"/>
              </a:spcBef>
            </a:pPr>
            <a:r>
              <a:rPr lang="en-US" sz="2400" b="1" dirty="0">
                <a:solidFill>
                  <a:schemeClr val="tx1"/>
                </a:solidFill>
              </a:rPr>
              <a:t>TYPES OF AUDITS</a:t>
            </a:r>
          </a:p>
          <a:p>
            <a:pPr lvl="0" algn="l">
              <a:lnSpc>
                <a:spcPts val="3200"/>
              </a:lnSpc>
              <a:spcBef>
                <a:spcPts val="1800"/>
              </a:spcBef>
            </a:pPr>
            <a:r>
              <a:rPr lang="pt-PT" sz="2400" b="1" dirty="0">
                <a:solidFill>
                  <a:schemeClr val="tx1"/>
                </a:solidFill>
              </a:rPr>
              <a:t>2.1. </a:t>
            </a:r>
            <a:r>
              <a:rPr lang="pt-PT" sz="2400" b="1" dirty="0" err="1">
                <a:solidFill>
                  <a:schemeClr val="tx1"/>
                </a:solidFill>
              </a:rPr>
              <a:t>Initial</a:t>
            </a:r>
            <a:r>
              <a:rPr lang="pt-PT" sz="2400" b="1" dirty="0">
                <a:solidFill>
                  <a:schemeClr val="tx1"/>
                </a:solidFill>
              </a:rPr>
              <a:t> </a:t>
            </a:r>
            <a:r>
              <a:rPr lang="pt-PT" sz="2400" b="1" dirty="0" err="1">
                <a:solidFill>
                  <a:schemeClr val="tx1"/>
                </a:solidFill>
              </a:rPr>
              <a:t>audit</a:t>
            </a:r>
            <a:endParaRPr lang="pt-PT" sz="2400" b="1" dirty="0">
              <a:solidFill>
                <a:schemeClr val="tx1"/>
              </a:solidFill>
            </a:endParaRPr>
          </a:p>
          <a:p>
            <a:pPr lvl="0" algn="l">
              <a:lnSpc>
                <a:spcPts val="3200"/>
              </a:lnSpc>
              <a:spcBef>
                <a:spcPts val="1800"/>
              </a:spcBef>
            </a:pPr>
            <a:r>
              <a:rPr lang="pt-PT" sz="2400" b="1" dirty="0">
                <a:solidFill>
                  <a:schemeClr val="tx1"/>
                </a:solidFill>
              </a:rPr>
              <a:t>2.2. Follow-up </a:t>
            </a:r>
            <a:r>
              <a:rPr lang="pt-PT" sz="2400" b="1" dirty="0" err="1">
                <a:solidFill>
                  <a:schemeClr val="tx1"/>
                </a:solidFill>
              </a:rPr>
              <a:t>audit</a:t>
            </a:r>
            <a:endParaRPr lang="pt-PT" sz="2400" b="1" dirty="0">
              <a:solidFill>
                <a:schemeClr val="tx1"/>
              </a:solidFill>
            </a:endParaRPr>
          </a:p>
          <a:p>
            <a:pPr lvl="0" algn="l">
              <a:lnSpc>
                <a:spcPts val="3200"/>
              </a:lnSpc>
              <a:spcBef>
                <a:spcPts val="1800"/>
              </a:spcBef>
            </a:pPr>
            <a:r>
              <a:rPr lang="pt-PT" sz="2400" b="1" dirty="0">
                <a:solidFill>
                  <a:schemeClr val="tx1"/>
                </a:solidFill>
              </a:rPr>
              <a:t>2.3. </a:t>
            </a:r>
            <a:r>
              <a:rPr lang="pt-PT" sz="2400" b="1" dirty="0" err="1">
                <a:solidFill>
                  <a:schemeClr val="tx1"/>
                </a:solidFill>
              </a:rPr>
              <a:t>Renewal</a:t>
            </a:r>
            <a:r>
              <a:rPr lang="pt-PT" sz="2400" b="1" dirty="0">
                <a:solidFill>
                  <a:schemeClr val="tx1"/>
                </a:solidFill>
              </a:rPr>
              <a:t> </a:t>
            </a:r>
            <a:r>
              <a:rPr lang="pt-PT" sz="2400" b="1" dirty="0" err="1">
                <a:solidFill>
                  <a:schemeClr val="tx1"/>
                </a:solidFill>
              </a:rPr>
              <a:t>audit</a:t>
            </a:r>
            <a:r>
              <a:rPr lang="pt-PT" sz="2400" b="1" dirty="0">
                <a:solidFill>
                  <a:schemeClr val="tx1"/>
                </a:solidFill>
              </a:rPr>
              <a:t> (for </a:t>
            </a:r>
            <a:r>
              <a:rPr lang="pt-PT" sz="2400" b="1" dirty="0" err="1">
                <a:solidFill>
                  <a:schemeClr val="tx1"/>
                </a:solidFill>
              </a:rPr>
              <a:t>recertification</a:t>
            </a:r>
            <a:r>
              <a:rPr lang="pt-PT" sz="2400" b="1" dirty="0">
                <a:solidFill>
                  <a:schemeClr val="tx1"/>
                </a:solidFill>
              </a:rPr>
              <a:t>)</a:t>
            </a:r>
          </a:p>
          <a:p>
            <a:pPr lvl="0" algn="l">
              <a:lnSpc>
                <a:spcPts val="3200"/>
              </a:lnSpc>
              <a:spcBef>
                <a:spcPts val="1800"/>
              </a:spcBef>
            </a:pPr>
            <a:r>
              <a:rPr lang="pt-PT" sz="2400" b="1" dirty="0">
                <a:solidFill>
                  <a:schemeClr val="tx1"/>
                </a:solidFill>
              </a:rPr>
              <a:t>2.4. </a:t>
            </a:r>
            <a:r>
              <a:rPr lang="pt-PT" sz="2400" b="1" dirty="0" err="1">
                <a:solidFill>
                  <a:schemeClr val="tx1"/>
                </a:solidFill>
              </a:rPr>
              <a:t>Extension</a:t>
            </a:r>
            <a:r>
              <a:rPr lang="pt-PT" sz="2400" b="1" dirty="0">
                <a:solidFill>
                  <a:schemeClr val="tx1"/>
                </a:solidFill>
              </a:rPr>
              <a:t> </a:t>
            </a:r>
            <a:r>
              <a:rPr lang="pt-PT" sz="2400" b="1" dirty="0" err="1">
                <a:solidFill>
                  <a:schemeClr val="tx1"/>
                </a:solidFill>
              </a:rPr>
              <a:t>audit</a:t>
            </a:r>
            <a:endParaRPr lang="pt-PT" sz="2400" b="1" dirty="0">
              <a:solidFill>
                <a:schemeClr val="tx1"/>
              </a:solidFill>
            </a:endParaRPr>
          </a:p>
          <a:p>
            <a:pPr algn="l">
              <a:lnSpc>
                <a:spcPts val="3600"/>
              </a:lnSpc>
              <a:spcBef>
                <a:spcPts val="1800"/>
              </a:spcBef>
            </a:pPr>
            <a:endParaRPr lang="en-US" sz="2400" b="1" dirty="0">
              <a:solidFill>
                <a:schemeClr val="tx1"/>
              </a:solidFill>
            </a:endParaRPr>
          </a:p>
          <a:p>
            <a:pPr algn="l">
              <a:lnSpc>
                <a:spcPts val="3600"/>
              </a:lnSpc>
              <a:spcBef>
                <a:spcPts val="1800"/>
              </a:spcBef>
            </a:pPr>
            <a:endParaRPr lang="pt-PT" sz="51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a:t>
            </a:fld>
            <a:endParaRPr lang="en-US"/>
          </a:p>
        </p:txBody>
      </p:sp>
    </p:spTree>
    <p:extLst>
      <p:ext uri="{BB962C8B-B14F-4D97-AF65-F5344CB8AC3E}">
        <p14:creationId xmlns:p14="http://schemas.microsoft.com/office/powerpoint/2010/main" val="28633556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r>
              <a:rPr lang="en-US" sz="3200" b="1" dirty="0">
                <a:solidFill>
                  <a:schemeClr val="tx1"/>
                </a:solidFill>
              </a:rPr>
              <a:t>3.3. Training and instruction</a:t>
            </a:r>
            <a:endParaRPr lang="pt-PT" sz="3200" b="1" dirty="0">
              <a:solidFill>
                <a:schemeClr val="tx1"/>
              </a:solidFill>
            </a:endParaRPr>
          </a:p>
          <a:p>
            <a:pPr marL="0" lvl="2" algn="l">
              <a:lnSpc>
                <a:spcPts val="3600"/>
              </a:lnSpc>
            </a:pPr>
            <a:r>
              <a:rPr lang="pt-PT" b="1" dirty="0">
                <a:solidFill>
                  <a:schemeClr val="tx1"/>
                </a:solidFill>
              </a:rPr>
              <a:t>3.3.1. </a:t>
            </a:r>
            <a:r>
              <a:rPr lang="en-US" b="1" dirty="0">
                <a:solidFill>
                  <a:schemeClr val="tx1"/>
                </a:solidFill>
              </a:rPr>
              <a:t>The company shall implement documented training and/or instruction programs with respect to the product requirements and the training needs of the employees based on their job and shall include:</a:t>
            </a:r>
            <a:endParaRPr lang="pt-PT" b="1" dirty="0">
              <a:solidFill>
                <a:schemeClr val="tx1"/>
              </a:solidFill>
            </a:endParaRPr>
          </a:p>
          <a:p>
            <a:pPr marL="0" lvl="2" algn="l">
              <a:lnSpc>
                <a:spcPts val="3600"/>
              </a:lnSpc>
            </a:pPr>
            <a:r>
              <a:rPr lang="en-US" b="1" dirty="0">
                <a:solidFill>
                  <a:schemeClr val="tx1"/>
                </a:solidFill>
              </a:rPr>
              <a:t>- training contents</a:t>
            </a:r>
            <a:r>
              <a:rPr lang="pt-PT" b="1" dirty="0">
                <a:solidFill>
                  <a:schemeClr val="tx1"/>
                </a:solidFill>
              </a:rPr>
              <a:t>		- </a:t>
            </a:r>
            <a:r>
              <a:rPr lang="en-US" b="1" dirty="0">
                <a:solidFill>
                  <a:schemeClr val="tx1"/>
                </a:solidFill>
              </a:rPr>
              <a:t>training frequency</a:t>
            </a:r>
            <a:endParaRPr lang="pt-PT" b="1" dirty="0">
              <a:solidFill>
                <a:schemeClr val="tx1"/>
              </a:solidFill>
            </a:endParaRPr>
          </a:p>
          <a:p>
            <a:pPr marL="0" lvl="2" algn="l">
              <a:lnSpc>
                <a:spcPts val="3600"/>
              </a:lnSpc>
            </a:pPr>
            <a:r>
              <a:rPr lang="en-US" b="1" dirty="0">
                <a:solidFill>
                  <a:schemeClr val="tx1"/>
                </a:solidFill>
              </a:rPr>
              <a:t>- employee’s task</a:t>
            </a:r>
            <a:r>
              <a:rPr lang="pt-PT" b="1" dirty="0">
                <a:solidFill>
                  <a:schemeClr val="tx1"/>
                </a:solidFill>
              </a:rPr>
              <a:t>		- </a:t>
            </a:r>
            <a:r>
              <a:rPr lang="en-US" b="1" dirty="0">
                <a:solidFill>
                  <a:schemeClr val="tx1"/>
                </a:solidFill>
              </a:rPr>
              <a:t>languages</a:t>
            </a:r>
            <a:endParaRPr lang="pt-PT" b="1" dirty="0">
              <a:solidFill>
                <a:schemeClr val="tx1"/>
              </a:solidFill>
            </a:endParaRPr>
          </a:p>
          <a:p>
            <a:pPr marL="0" lvl="2" algn="l">
              <a:lnSpc>
                <a:spcPts val="3600"/>
              </a:lnSpc>
            </a:pPr>
            <a:r>
              <a:rPr lang="en-US" b="1" dirty="0">
                <a:solidFill>
                  <a:schemeClr val="tx1"/>
                </a:solidFill>
              </a:rPr>
              <a:t>- qualified trainer/tutor</a:t>
            </a:r>
            <a:r>
              <a:rPr lang="pt-PT" b="1" dirty="0">
                <a:solidFill>
                  <a:schemeClr val="tx1"/>
                </a:solidFill>
              </a:rPr>
              <a:t>	- </a:t>
            </a:r>
            <a:r>
              <a:rPr lang="en-US" b="1" dirty="0">
                <a:solidFill>
                  <a:schemeClr val="tx1"/>
                </a:solidFill>
              </a:rPr>
              <a:t>evaluation methodology.</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110</a:t>
            </a:fld>
            <a:endParaRPr lang="en-US"/>
          </a:p>
        </p:txBody>
      </p:sp>
    </p:spTree>
    <p:extLst>
      <p:ext uri="{BB962C8B-B14F-4D97-AF65-F5344CB8AC3E}">
        <p14:creationId xmlns:p14="http://schemas.microsoft.com/office/powerpoint/2010/main" val="33494917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3.3.2. The documented training and/or instruction shall apply to all personnel, including seasonal and temporary workers and employees from external companies, employed in the respective work area. Upon employment, and before commencing work, they shall be trained in accordance with the documented training/instruction programs.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111</a:t>
            </a:fld>
            <a:endParaRPr lang="en-US"/>
          </a:p>
        </p:txBody>
      </p:sp>
    </p:spTree>
    <p:extLst>
      <p:ext uri="{BB962C8B-B14F-4D97-AF65-F5344CB8AC3E}">
        <p14:creationId xmlns:p14="http://schemas.microsoft.com/office/powerpoint/2010/main" val="8976898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r>
              <a:rPr lang="en-US" b="1" dirty="0">
                <a:solidFill>
                  <a:schemeClr val="tx1"/>
                </a:solidFill>
              </a:rPr>
              <a:t>3.3.3. Records shall be available of all training/instruction events, stating:</a:t>
            </a:r>
            <a:endParaRPr lang="pt-PT" b="1" dirty="0">
              <a:solidFill>
                <a:schemeClr val="tx1"/>
              </a:solidFill>
            </a:endParaRPr>
          </a:p>
          <a:p>
            <a:pPr marL="0" lvl="2" algn="l">
              <a:lnSpc>
                <a:spcPts val="3600"/>
              </a:lnSpc>
            </a:pPr>
            <a:r>
              <a:rPr lang="en-US" b="1" dirty="0">
                <a:solidFill>
                  <a:schemeClr val="tx1"/>
                </a:solidFill>
              </a:rPr>
              <a:t>- list of participants (this shall include their signature)</a:t>
            </a:r>
            <a:endParaRPr lang="pt-PT" b="1" dirty="0">
              <a:solidFill>
                <a:schemeClr val="tx1"/>
              </a:solidFill>
            </a:endParaRPr>
          </a:p>
          <a:p>
            <a:pPr marL="0" lvl="2" algn="l">
              <a:lnSpc>
                <a:spcPts val="3600"/>
              </a:lnSpc>
            </a:pPr>
            <a:r>
              <a:rPr lang="en-US" b="1" dirty="0">
                <a:solidFill>
                  <a:schemeClr val="tx1"/>
                </a:solidFill>
              </a:rPr>
              <a:t>- Date</a:t>
            </a:r>
            <a:r>
              <a:rPr lang="pt-PT" b="1" dirty="0">
                <a:solidFill>
                  <a:schemeClr val="tx1"/>
                </a:solidFill>
              </a:rPr>
              <a:t>				- </a:t>
            </a:r>
            <a:r>
              <a:rPr lang="en-US" b="1" dirty="0">
                <a:solidFill>
                  <a:schemeClr val="tx1"/>
                </a:solidFill>
              </a:rPr>
              <a:t>duration</a:t>
            </a:r>
            <a:endParaRPr lang="pt-PT" b="1" dirty="0">
              <a:solidFill>
                <a:schemeClr val="tx1"/>
              </a:solidFill>
            </a:endParaRPr>
          </a:p>
          <a:p>
            <a:pPr marL="0" lvl="2" algn="l">
              <a:lnSpc>
                <a:spcPts val="3600"/>
              </a:lnSpc>
            </a:pPr>
            <a:r>
              <a:rPr lang="en-US" b="1" dirty="0">
                <a:solidFill>
                  <a:schemeClr val="tx1"/>
                </a:solidFill>
              </a:rPr>
              <a:t>- contents of training</a:t>
            </a:r>
            <a:r>
              <a:rPr lang="pt-PT" b="1" dirty="0">
                <a:solidFill>
                  <a:schemeClr val="tx1"/>
                </a:solidFill>
              </a:rPr>
              <a:t>		- </a:t>
            </a:r>
            <a:r>
              <a:rPr lang="en-US" b="1" dirty="0">
                <a:solidFill>
                  <a:schemeClr val="tx1"/>
                </a:solidFill>
              </a:rPr>
              <a:t>name of trainer/tutor.</a:t>
            </a:r>
            <a:endParaRPr lang="pt-PT" b="1" dirty="0">
              <a:solidFill>
                <a:schemeClr val="tx1"/>
              </a:solidFill>
            </a:endParaRPr>
          </a:p>
          <a:p>
            <a:pPr marL="0" lvl="2" algn="l">
              <a:lnSpc>
                <a:spcPts val="3600"/>
              </a:lnSpc>
            </a:pPr>
            <a:r>
              <a:rPr lang="en-US" b="1" dirty="0">
                <a:solidFill>
                  <a:schemeClr val="tx1"/>
                </a:solidFill>
              </a:rPr>
              <a:t>There shall be a procedure or program in place to prove the</a:t>
            </a:r>
            <a:r>
              <a:rPr lang="pt-PT" b="1" dirty="0">
                <a:solidFill>
                  <a:schemeClr val="tx1"/>
                </a:solidFill>
              </a:rPr>
              <a:t> </a:t>
            </a:r>
            <a:r>
              <a:rPr lang="en-US" b="1" dirty="0">
                <a:solidFill>
                  <a:schemeClr val="tx1"/>
                </a:solidFill>
              </a:rPr>
              <a:t>effectiveness of the training and/or instruction programs.</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112</a:t>
            </a:fld>
            <a:endParaRPr lang="en-US"/>
          </a:p>
        </p:txBody>
      </p:sp>
    </p:spTree>
    <p:extLst>
      <p:ext uri="{BB962C8B-B14F-4D97-AF65-F5344CB8AC3E}">
        <p14:creationId xmlns:p14="http://schemas.microsoft.com/office/powerpoint/2010/main" val="35515383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3.3.4. The contents of training and/or instruction shall be reviewed and updated regularly and take into account company’s specific issues, food safety, food related legal requirements and product/process  modifications.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113</a:t>
            </a:fld>
            <a:endParaRPr lang="en-US"/>
          </a:p>
        </p:txBody>
      </p:sp>
    </p:spTree>
    <p:extLst>
      <p:ext uri="{BB962C8B-B14F-4D97-AF65-F5344CB8AC3E}">
        <p14:creationId xmlns:p14="http://schemas.microsoft.com/office/powerpoint/2010/main" val="20888882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524000"/>
            <a:ext cx="7783462" cy="6096000"/>
          </a:xfrm>
        </p:spPr>
        <p:txBody>
          <a:bodyPr>
            <a:noAutofit/>
          </a:bodyPr>
          <a:lstStyle/>
          <a:p>
            <a:pPr marL="0" lvl="2" algn="l">
              <a:lnSpc>
                <a:spcPts val="3600"/>
              </a:lnSpc>
            </a:pPr>
            <a:r>
              <a:rPr lang="en-US" sz="3200" b="1" dirty="0">
                <a:solidFill>
                  <a:schemeClr val="tx1"/>
                </a:solidFill>
              </a:rPr>
              <a:t>3.4. Sanitary facilities, equipment for personnel hygiene and staff facilities</a:t>
            </a:r>
            <a:endParaRPr lang="pt-PT" sz="3200" b="1" dirty="0">
              <a:solidFill>
                <a:schemeClr val="tx1"/>
              </a:solidFill>
            </a:endParaRPr>
          </a:p>
          <a:p>
            <a:pPr marL="0" lvl="2" algn="l">
              <a:lnSpc>
                <a:spcPts val="3600"/>
              </a:lnSpc>
            </a:pPr>
            <a:r>
              <a:rPr lang="en-US" b="1" dirty="0">
                <a:solidFill>
                  <a:schemeClr val="tx1"/>
                </a:solidFill>
              </a:rPr>
              <a:t>3.4.1. The company shall provide staff facilities, which shall be proportional in size, equipped for the number of personnel and designed and operated so as to </a:t>
            </a:r>
            <a:r>
              <a:rPr lang="en-US" b="1" dirty="0" err="1">
                <a:solidFill>
                  <a:schemeClr val="tx1"/>
                </a:solidFill>
              </a:rPr>
              <a:t>minimise</a:t>
            </a:r>
            <a:r>
              <a:rPr lang="en-US" b="1" dirty="0">
                <a:solidFill>
                  <a:schemeClr val="tx1"/>
                </a:solidFill>
              </a:rPr>
              <a:t> food safety risks. Such facilities shall be kept in clean and good condition.</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114</a:t>
            </a:fld>
            <a:endParaRPr lang="en-US"/>
          </a:p>
        </p:txBody>
      </p:sp>
    </p:spTree>
    <p:extLst>
      <p:ext uri="{BB962C8B-B14F-4D97-AF65-F5344CB8AC3E}">
        <p14:creationId xmlns:p14="http://schemas.microsoft.com/office/powerpoint/2010/main" val="354507208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95400"/>
            <a:ext cx="7783462" cy="6248400"/>
          </a:xfrm>
        </p:spPr>
        <p:txBody>
          <a:bodyPr>
            <a:noAutofit/>
          </a:bodyPr>
          <a:lstStyle/>
          <a:p>
            <a:pPr marL="0" lvl="2" algn="l">
              <a:lnSpc>
                <a:spcPts val="3600"/>
              </a:lnSpc>
            </a:pPr>
            <a:r>
              <a:rPr lang="en-US" b="1" dirty="0">
                <a:solidFill>
                  <a:schemeClr val="tx1"/>
                </a:solidFill>
              </a:rPr>
              <a:t>3.4.2. The risk of product contamination by foreign material from staff facilities shall be evaluated and </a:t>
            </a:r>
            <a:r>
              <a:rPr lang="en-US" b="1" dirty="0" err="1">
                <a:solidFill>
                  <a:schemeClr val="tx1"/>
                </a:solidFill>
              </a:rPr>
              <a:t>minimised</a:t>
            </a:r>
            <a:r>
              <a:rPr lang="en-US" b="1" dirty="0">
                <a:solidFill>
                  <a:schemeClr val="tx1"/>
                </a:solidFill>
              </a:rPr>
              <a:t>. Consideration shall also be given to food brought to work by personnel and personal belongings.</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3.4.3. There shall be in place rules and facilities to ensure the correct management for personnel belongings and for food brought to work by personnel, food coming from dining room and from vending machines. The food shall only be stored and/or used in designated areas.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115</a:t>
            </a:fld>
            <a:endParaRPr lang="en-US"/>
          </a:p>
        </p:txBody>
      </p:sp>
    </p:spTree>
    <p:extLst>
      <p:ext uri="{BB962C8B-B14F-4D97-AF65-F5344CB8AC3E}">
        <p14:creationId xmlns:p14="http://schemas.microsoft.com/office/powerpoint/2010/main" val="328530089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r>
              <a:rPr lang="en-US" b="1" dirty="0">
                <a:solidFill>
                  <a:schemeClr val="tx1"/>
                </a:solidFill>
              </a:rPr>
              <a:t>3.4.4. The company shall provide suitable changing rooms for personnel, contractors and visitors. Where necessary, outdoor clothing and protective clothing shall be stored separately.</a:t>
            </a:r>
            <a:endParaRPr lang="pt-PT" b="1" dirty="0">
              <a:solidFill>
                <a:schemeClr val="tx1"/>
              </a:solidFill>
            </a:endParaRPr>
          </a:p>
          <a:p>
            <a:pPr marL="0" lvl="2" algn="l">
              <a:lnSpc>
                <a:spcPts val="3600"/>
              </a:lnSpc>
            </a:pPr>
            <a:r>
              <a:rPr lang="en-US" b="1" dirty="0">
                <a:solidFill>
                  <a:schemeClr val="tx1"/>
                </a:solidFill>
              </a:rPr>
              <a:t>3.4.5. Toilets shall not have direct access to an area where food products are handled. The toilets shall be equipped with adequate hand washing facilities. Sanitary facilities shall have adequate natural or mechanical ventilation. Mechanical air- flow from a contaminated area to a clean area shall be avoided.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116</a:t>
            </a:fld>
            <a:endParaRPr lang="en-US"/>
          </a:p>
        </p:txBody>
      </p:sp>
    </p:spTree>
    <p:extLst>
      <p:ext uri="{BB962C8B-B14F-4D97-AF65-F5344CB8AC3E}">
        <p14:creationId xmlns:p14="http://schemas.microsoft.com/office/powerpoint/2010/main" val="25951393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3.4.6. Adequate hand hygiene facilities shall be provided at access points to and within production areas, as well as at staff facilities. Based on hazard analysis and assessment of associated risks, further areas (e.g. packaging area) shall be similarly equipped.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117</a:t>
            </a:fld>
            <a:endParaRPr lang="en-US"/>
          </a:p>
        </p:txBody>
      </p:sp>
    </p:spTree>
    <p:extLst>
      <p:ext uri="{BB962C8B-B14F-4D97-AF65-F5344CB8AC3E}">
        <p14:creationId xmlns:p14="http://schemas.microsoft.com/office/powerpoint/2010/main" val="98691948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3.4.7. Hand washing facilities shall provide as a minimum:</a:t>
            </a:r>
            <a:endParaRPr lang="pt-PT" b="1" dirty="0">
              <a:solidFill>
                <a:schemeClr val="tx1"/>
              </a:solidFill>
            </a:endParaRPr>
          </a:p>
          <a:p>
            <a:pPr marL="0" lvl="2" algn="l">
              <a:lnSpc>
                <a:spcPts val="3600"/>
              </a:lnSpc>
            </a:pPr>
            <a:r>
              <a:rPr lang="en-US" b="1" dirty="0">
                <a:solidFill>
                  <a:schemeClr val="tx1"/>
                </a:solidFill>
              </a:rPr>
              <a:t>- running potable water at an appropriate temperature</a:t>
            </a:r>
            <a:endParaRPr lang="pt-PT" b="1" dirty="0">
              <a:solidFill>
                <a:schemeClr val="tx1"/>
              </a:solidFill>
            </a:endParaRPr>
          </a:p>
          <a:p>
            <a:pPr marL="0" lvl="2" algn="l">
              <a:lnSpc>
                <a:spcPts val="3600"/>
              </a:lnSpc>
            </a:pPr>
            <a:r>
              <a:rPr lang="en-US" b="1" dirty="0">
                <a:solidFill>
                  <a:schemeClr val="tx1"/>
                </a:solidFill>
              </a:rPr>
              <a:t>- liquid soap</a:t>
            </a:r>
            <a:endParaRPr lang="pt-PT" b="1" dirty="0">
              <a:solidFill>
                <a:schemeClr val="tx1"/>
              </a:solidFill>
            </a:endParaRPr>
          </a:p>
          <a:p>
            <a:pPr marL="0" lvl="2" algn="l">
              <a:lnSpc>
                <a:spcPts val="3600"/>
              </a:lnSpc>
            </a:pPr>
            <a:r>
              <a:rPr lang="en-US" b="1" dirty="0">
                <a:solidFill>
                  <a:schemeClr val="tx1"/>
                </a:solidFill>
              </a:rPr>
              <a:t>- appropriate equipment for hand drying.</a:t>
            </a:r>
            <a:endParaRPr lang="pt-PT" b="1" dirty="0">
              <a:solidFill>
                <a:schemeClr val="tx1"/>
              </a:solidFill>
            </a:endParaRPr>
          </a:p>
          <a:p>
            <a:pPr marL="0" lvl="2" algn="l">
              <a:lnSpc>
                <a:spcPts val="3600"/>
              </a:lnSpc>
            </a:pPr>
            <a:r>
              <a:rPr lang="en-US" b="1" dirty="0">
                <a:solidFill>
                  <a:schemeClr val="tx1"/>
                </a:solidFill>
              </a:rPr>
              <a:t> </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118</a:t>
            </a:fld>
            <a:endParaRPr lang="en-US"/>
          </a:p>
        </p:txBody>
      </p:sp>
    </p:spTree>
    <p:extLst>
      <p:ext uri="{BB962C8B-B14F-4D97-AF65-F5344CB8AC3E}">
        <p14:creationId xmlns:p14="http://schemas.microsoft.com/office/powerpoint/2010/main" val="410880050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r>
              <a:rPr lang="en-US" b="1" dirty="0">
                <a:solidFill>
                  <a:schemeClr val="tx1"/>
                </a:solidFill>
              </a:rPr>
              <a:t>3.4.8. Where highly perishable food products are handled, the following additional requirements regarding hand hygiene shall also be provided:</a:t>
            </a:r>
            <a:endParaRPr lang="pt-PT" b="1" dirty="0">
              <a:solidFill>
                <a:schemeClr val="tx1"/>
              </a:solidFill>
            </a:endParaRPr>
          </a:p>
          <a:p>
            <a:pPr marL="0" lvl="2" algn="l">
              <a:lnSpc>
                <a:spcPts val="3600"/>
              </a:lnSpc>
            </a:pPr>
            <a:r>
              <a:rPr lang="en-US" b="1" dirty="0">
                <a:solidFill>
                  <a:schemeClr val="tx1"/>
                </a:solidFill>
              </a:rPr>
              <a:t>- hand contact-free fittings</a:t>
            </a:r>
            <a:endParaRPr lang="pt-PT" b="1" dirty="0">
              <a:solidFill>
                <a:schemeClr val="tx1"/>
              </a:solidFill>
            </a:endParaRPr>
          </a:p>
          <a:p>
            <a:pPr marL="0" lvl="2" algn="l">
              <a:lnSpc>
                <a:spcPts val="3600"/>
              </a:lnSpc>
            </a:pPr>
            <a:r>
              <a:rPr lang="en-US" b="1" dirty="0">
                <a:solidFill>
                  <a:schemeClr val="tx1"/>
                </a:solidFill>
              </a:rPr>
              <a:t>- hand disinfection</a:t>
            </a:r>
            <a:endParaRPr lang="pt-PT" b="1" dirty="0">
              <a:solidFill>
                <a:schemeClr val="tx1"/>
              </a:solidFill>
            </a:endParaRPr>
          </a:p>
          <a:p>
            <a:pPr marL="0" lvl="2" algn="l">
              <a:lnSpc>
                <a:spcPts val="3600"/>
              </a:lnSpc>
            </a:pPr>
            <a:r>
              <a:rPr lang="en-US" b="1" dirty="0">
                <a:solidFill>
                  <a:schemeClr val="tx1"/>
                </a:solidFill>
              </a:rPr>
              <a:t>- adequate  hygiene </a:t>
            </a:r>
            <a:r>
              <a:rPr lang="en-US" b="1" dirty="0" err="1">
                <a:solidFill>
                  <a:schemeClr val="tx1"/>
                </a:solidFill>
              </a:rPr>
              <a:t>equipments</a:t>
            </a:r>
            <a:endParaRPr lang="pt-PT" b="1" dirty="0">
              <a:solidFill>
                <a:schemeClr val="tx1"/>
              </a:solidFill>
            </a:endParaRPr>
          </a:p>
          <a:p>
            <a:pPr marL="0" lvl="2" algn="l">
              <a:lnSpc>
                <a:spcPts val="3600"/>
              </a:lnSpc>
            </a:pPr>
            <a:r>
              <a:rPr lang="en-US" b="1" dirty="0">
                <a:solidFill>
                  <a:schemeClr val="tx1"/>
                </a:solidFill>
              </a:rPr>
              <a:t>- signage highlighting hand hygiene requirements</a:t>
            </a:r>
            <a:endParaRPr lang="pt-PT" b="1" dirty="0">
              <a:solidFill>
                <a:schemeClr val="tx1"/>
              </a:solidFill>
            </a:endParaRPr>
          </a:p>
          <a:p>
            <a:pPr marL="0" lvl="2" algn="l">
              <a:lnSpc>
                <a:spcPts val="3600"/>
              </a:lnSpc>
            </a:pPr>
            <a:r>
              <a:rPr lang="en-US" b="1" dirty="0">
                <a:solidFill>
                  <a:schemeClr val="tx1"/>
                </a:solidFill>
              </a:rPr>
              <a:t>- waste container with hand contact-free opening.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119</a:t>
            </a:fld>
            <a:endParaRPr lang="en-US"/>
          </a:p>
        </p:txBody>
      </p:sp>
    </p:spTree>
    <p:extLst>
      <p:ext uri="{BB962C8B-B14F-4D97-AF65-F5344CB8AC3E}">
        <p14:creationId xmlns:p14="http://schemas.microsoft.com/office/powerpoint/2010/main" val="1371462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2.1. INITIAL AUDIT</a:t>
            </a:r>
          </a:p>
          <a:p>
            <a:pPr algn="l">
              <a:lnSpc>
                <a:spcPts val="3600"/>
              </a:lnSpc>
              <a:spcBef>
                <a:spcPts val="1800"/>
              </a:spcBef>
            </a:pPr>
            <a:r>
              <a:rPr lang="en-US" sz="2400" b="1" dirty="0">
                <a:solidFill>
                  <a:schemeClr val="tx1"/>
                </a:solidFill>
              </a:rPr>
              <a:t>An initial audit is a company’s first audit to IFS Food. It is performed at a time and date agreed between the company and the selected certification body. During this audit the entire company is audited, both in relation to its documentation and the processes themselves. During the audit, all criteria of the IFS requirements shall be assessed by the auditor. </a:t>
            </a:r>
            <a:endParaRPr lang="pt-PT" sz="2400" b="1" dirty="0">
              <a:solidFill>
                <a:schemeClr val="tx1"/>
              </a:solidFill>
            </a:endParaRPr>
          </a:p>
          <a:p>
            <a:pPr algn="l">
              <a:lnSpc>
                <a:spcPts val="3600"/>
              </a:lnSpc>
              <a:spcBef>
                <a:spcPts val="1800"/>
              </a:spcBef>
            </a:pPr>
            <a:endParaRPr lang="en-US" sz="2400" b="1" dirty="0">
              <a:solidFill>
                <a:schemeClr val="tx1"/>
              </a:solidFill>
            </a:endParaRPr>
          </a:p>
          <a:p>
            <a:pPr algn="l">
              <a:lnSpc>
                <a:spcPts val="3600"/>
              </a:lnSpc>
              <a:spcBef>
                <a:spcPts val="1800"/>
              </a:spcBef>
            </a:pPr>
            <a:endParaRPr lang="pt-PT" sz="24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a:t>
            </a:fld>
            <a:endParaRPr lang="en-US"/>
          </a:p>
        </p:txBody>
      </p:sp>
    </p:spTree>
    <p:extLst>
      <p:ext uri="{BB962C8B-B14F-4D97-AF65-F5344CB8AC3E}">
        <p14:creationId xmlns:p14="http://schemas.microsoft.com/office/powerpoint/2010/main" val="281497451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r>
              <a:rPr lang="pt-PT" b="1" dirty="0">
                <a:solidFill>
                  <a:schemeClr val="tx1"/>
                </a:solidFill>
              </a:rPr>
              <a:t>3.4.9. </a:t>
            </a:r>
            <a:r>
              <a:rPr lang="en-US" b="1" dirty="0">
                <a:solidFill>
                  <a:schemeClr val="tx1"/>
                </a:solidFill>
              </a:rPr>
              <a:t>Based on hazard analysis and assessment of associated risks, there shall be a program to control effectiveness of hand hygiene.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3.4.10. Changing rooms shall be situated so that they allow direct access to the areas where food products are handled. Based on hazard analysis and assessment of associated risks, exceptions shall be justified and  managed.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120</a:t>
            </a:fld>
            <a:endParaRPr lang="en-US"/>
          </a:p>
        </p:txBody>
      </p:sp>
    </p:spTree>
    <p:extLst>
      <p:ext uri="{BB962C8B-B14F-4D97-AF65-F5344CB8AC3E}">
        <p14:creationId xmlns:p14="http://schemas.microsoft.com/office/powerpoint/2010/main" val="279394307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3.4.11. Where the hazard analysis and assessment of associated risks show the necessity, cleaning facilities shall be available and used for boots, shoes and further protective clothing.</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121</a:t>
            </a:fld>
            <a:endParaRPr lang="en-US"/>
          </a:p>
        </p:txBody>
      </p:sp>
    </p:spTree>
    <p:extLst>
      <p:ext uri="{BB962C8B-B14F-4D97-AF65-F5344CB8AC3E}">
        <p14:creationId xmlns:p14="http://schemas.microsoft.com/office/powerpoint/2010/main" val="387042231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4. PLANNING AND PRODUCTION PROCESS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122</a:t>
            </a:fld>
            <a:endParaRPr lang="en-US"/>
          </a:p>
        </p:txBody>
      </p:sp>
    </p:spTree>
    <p:extLst>
      <p:ext uri="{BB962C8B-B14F-4D97-AF65-F5344CB8AC3E}">
        <p14:creationId xmlns:p14="http://schemas.microsoft.com/office/powerpoint/2010/main" val="302971237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r>
              <a:rPr lang="en-US" sz="3200" b="1" dirty="0">
                <a:solidFill>
                  <a:schemeClr val="tx1"/>
                </a:solidFill>
              </a:rPr>
              <a:t>4.1. Contract agreement</a:t>
            </a:r>
            <a:endParaRPr lang="pt-PT" sz="3200" b="1" dirty="0">
              <a:solidFill>
                <a:schemeClr val="tx1"/>
              </a:solidFill>
            </a:endParaRPr>
          </a:p>
          <a:p>
            <a:pPr marL="0" lvl="2" algn="l">
              <a:lnSpc>
                <a:spcPts val="3600"/>
              </a:lnSpc>
            </a:pPr>
            <a:r>
              <a:rPr lang="en-US" b="1" dirty="0">
                <a:solidFill>
                  <a:schemeClr val="tx1"/>
                </a:solidFill>
              </a:rPr>
              <a:t>4.1.1. The requirements which are defined between the contract partners shall be established, agreed upon and reviewed concerning their acceptability before a supply agreement is concluded. All clauses related to quality and food safety shall be known and communicated to each relevant department.</a:t>
            </a:r>
            <a:endParaRPr lang="pt-PT" b="1" dirty="0">
              <a:solidFill>
                <a:schemeClr val="tx1"/>
              </a:solidFill>
            </a:endParaRPr>
          </a:p>
          <a:p>
            <a:pPr marL="0" lvl="2" algn="l">
              <a:lnSpc>
                <a:spcPts val="3600"/>
              </a:lnSpc>
            </a:pPr>
            <a:r>
              <a:rPr lang="en-US" b="1" dirty="0">
                <a:solidFill>
                  <a:schemeClr val="tx1"/>
                </a:solidFill>
              </a:rPr>
              <a:t>4.1.2. Changes of existing contractual agreements shall be documented and communicated between the contract partners.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123</a:t>
            </a:fld>
            <a:endParaRPr lang="en-US"/>
          </a:p>
        </p:txBody>
      </p:sp>
    </p:spTree>
    <p:extLst>
      <p:ext uri="{BB962C8B-B14F-4D97-AF65-F5344CB8AC3E}">
        <p14:creationId xmlns:p14="http://schemas.microsoft.com/office/powerpoint/2010/main" val="410857295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4.2. Specifications and formulas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4.2.1. Specifications</a:t>
            </a:r>
            <a:endParaRPr lang="pt-PT" b="1" dirty="0">
              <a:solidFill>
                <a:schemeClr val="tx1"/>
              </a:solidFill>
            </a:endParaRPr>
          </a:p>
          <a:p>
            <a:pPr marL="0" lvl="2" algn="l">
              <a:lnSpc>
                <a:spcPts val="3600"/>
              </a:lnSpc>
            </a:pPr>
            <a:r>
              <a:rPr lang="en-US" b="1" dirty="0">
                <a:solidFill>
                  <a:schemeClr val="tx1"/>
                </a:solidFill>
              </a:rPr>
              <a:t>4.2.1.1.Specifications shall be available and in place for all finished products. They shall be up to date, unambiguous and be in compliance with legal and customer requirements.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124</a:t>
            </a:fld>
            <a:endParaRPr lang="en-US"/>
          </a:p>
        </p:txBody>
      </p:sp>
    </p:spTree>
    <p:extLst>
      <p:ext uri="{BB962C8B-B14F-4D97-AF65-F5344CB8AC3E}">
        <p14:creationId xmlns:p14="http://schemas.microsoft.com/office/powerpoint/2010/main" val="334341115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2800" b="1" dirty="0">
                <a:solidFill>
                  <a:srgbClr val="FF0000"/>
                </a:solidFill>
              </a:rPr>
              <a:t>4.2.1.2. (KO N° 4): Specifications shall be available and in place for all raw materials (raw materials/ ingredients, additives, packaging materials, rework). Specifications shall be up to date, unambiguous and be in compliance with legal requirements and, if existing, with customer requirements.</a:t>
            </a:r>
          </a:p>
          <a:p>
            <a:pPr marL="0" lvl="2" algn="l">
              <a:lnSpc>
                <a:spcPts val="3600"/>
              </a:lnSpc>
            </a:pPr>
            <a:endParaRPr lang="en-US" b="1" dirty="0">
              <a:solidFill>
                <a:srgbClr val="FF0000"/>
              </a:solidFill>
            </a:endParaRPr>
          </a:p>
          <a:p>
            <a:pPr marL="0" lvl="2" algn="l">
              <a:lnSpc>
                <a:spcPts val="3600"/>
              </a:lnSpc>
            </a:pPr>
            <a:r>
              <a:rPr lang="en-US" b="1" dirty="0">
                <a:solidFill>
                  <a:schemeClr val="tx1"/>
                </a:solidFill>
              </a:rPr>
              <a:t>4.2.1.3. Where required by customers, product specifications shall</a:t>
            </a:r>
            <a:r>
              <a:rPr lang="pt-PT" b="1" dirty="0">
                <a:solidFill>
                  <a:schemeClr val="tx1"/>
                </a:solidFill>
              </a:rPr>
              <a:t> </a:t>
            </a:r>
            <a:r>
              <a:rPr lang="en-US" b="1" dirty="0">
                <a:solidFill>
                  <a:schemeClr val="tx1"/>
                </a:solidFill>
              </a:rPr>
              <a:t>be  formally agreed.</a:t>
            </a:r>
            <a:endParaRPr lang="pt-PT" b="1" dirty="0">
              <a:solidFill>
                <a:schemeClr val="tx1"/>
              </a:solidFill>
            </a:endParaRPr>
          </a:p>
          <a:p>
            <a:pPr marL="0" lvl="2" algn="l">
              <a:lnSpc>
                <a:spcPts val="3600"/>
              </a:lnSpc>
            </a:pP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125</a:t>
            </a:fld>
            <a:endParaRPr lang="en-US"/>
          </a:p>
        </p:txBody>
      </p:sp>
    </p:spTree>
    <p:extLst>
      <p:ext uri="{BB962C8B-B14F-4D97-AF65-F5344CB8AC3E}">
        <p14:creationId xmlns:p14="http://schemas.microsoft.com/office/powerpoint/2010/main" val="231010627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spcBef>
                <a:spcPts val="1800"/>
              </a:spcBef>
            </a:pPr>
            <a:r>
              <a:rPr lang="en-US" b="1" dirty="0">
                <a:solidFill>
                  <a:schemeClr val="tx1"/>
                </a:solidFill>
              </a:rPr>
              <a:t>4.2.1.4. Specifications and/or their contents shall be provided in the</a:t>
            </a:r>
            <a:r>
              <a:rPr lang="pt-PT" b="1" dirty="0">
                <a:solidFill>
                  <a:schemeClr val="tx1"/>
                </a:solidFill>
              </a:rPr>
              <a:t> </a:t>
            </a:r>
            <a:r>
              <a:rPr lang="en-US" b="1" dirty="0">
                <a:solidFill>
                  <a:schemeClr val="tx1"/>
                </a:solidFill>
              </a:rPr>
              <a:t>relevant location and accessible to all relevant personnel.</a:t>
            </a:r>
          </a:p>
          <a:p>
            <a:pPr marL="0" lvl="2" algn="l">
              <a:lnSpc>
                <a:spcPts val="3600"/>
              </a:lnSpc>
              <a:spcBef>
                <a:spcPts val="1800"/>
              </a:spcBef>
            </a:pPr>
            <a:endParaRPr lang="pt-PT" b="1" dirty="0">
              <a:solidFill>
                <a:schemeClr val="tx1"/>
              </a:solidFill>
            </a:endParaRPr>
          </a:p>
          <a:p>
            <a:pPr marL="0" lvl="2" algn="l">
              <a:lnSpc>
                <a:spcPts val="3600"/>
              </a:lnSpc>
              <a:spcBef>
                <a:spcPts val="1800"/>
              </a:spcBef>
            </a:pPr>
            <a:r>
              <a:rPr lang="en-US" b="1" dirty="0">
                <a:solidFill>
                  <a:schemeClr val="tx1"/>
                </a:solidFill>
              </a:rPr>
              <a:t>4.2.1.5. There shall be a procedure for the creation, the modification and approval of specifications for all parts of the process, which shall include the preliminary acceptance of the customer, if specifications have been agreed with customers.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126</a:t>
            </a:fld>
            <a:endParaRPr lang="en-US"/>
          </a:p>
        </p:txBody>
      </p:sp>
    </p:spTree>
    <p:extLst>
      <p:ext uri="{BB962C8B-B14F-4D97-AF65-F5344CB8AC3E}">
        <p14:creationId xmlns:p14="http://schemas.microsoft.com/office/powerpoint/2010/main" val="56424452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spcBef>
                <a:spcPts val="1800"/>
              </a:spcBef>
            </a:pPr>
            <a:r>
              <a:rPr lang="en-US" b="1" dirty="0">
                <a:solidFill>
                  <a:schemeClr val="tx1"/>
                </a:solidFill>
              </a:rPr>
              <a:t>4.2.1.6. The specification control procedure shall include the update of finished product specification in case of any modification:</a:t>
            </a:r>
            <a:endParaRPr lang="pt-PT" b="1" dirty="0">
              <a:solidFill>
                <a:schemeClr val="tx1"/>
              </a:solidFill>
            </a:endParaRPr>
          </a:p>
          <a:p>
            <a:pPr marL="0" lvl="2" algn="l">
              <a:lnSpc>
                <a:spcPts val="3600"/>
              </a:lnSpc>
            </a:pPr>
            <a:r>
              <a:rPr lang="en-US" b="1" dirty="0">
                <a:solidFill>
                  <a:schemeClr val="tx1"/>
                </a:solidFill>
              </a:rPr>
              <a:t>- of raw material</a:t>
            </a:r>
            <a:endParaRPr lang="pt-PT" b="1" dirty="0">
              <a:solidFill>
                <a:schemeClr val="tx1"/>
              </a:solidFill>
            </a:endParaRPr>
          </a:p>
          <a:p>
            <a:pPr marL="0" lvl="2" algn="l">
              <a:lnSpc>
                <a:spcPts val="3600"/>
              </a:lnSpc>
            </a:pPr>
            <a:r>
              <a:rPr lang="en-US" b="1" dirty="0">
                <a:solidFill>
                  <a:schemeClr val="tx1"/>
                </a:solidFill>
              </a:rPr>
              <a:t>- of formula/recipe</a:t>
            </a:r>
            <a:endParaRPr lang="pt-PT" b="1" dirty="0">
              <a:solidFill>
                <a:schemeClr val="tx1"/>
              </a:solidFill>
            </a:endParaRPr>
          </a:p>
          <a:p>
            <a:pPr marL="0" lvl="2" algn="l">
              <a:lnSpc>
                <a:spcPts val="3600"/>
              </a:lnSpc>
            </a:pPr>
            <a:r>
              <a:rPr lang="en-US" b="1" dirty="0">
                <a:solidFill>
                  <a:schemeClr val="tx1"/>
                </a:solidFill>
              </a:rPr>
              <a:t>- of process with influence on the final products</a:t>
            </a:r>
            <a:endParaRPr lang="pt-PT" b="1" dirty="0">
              <a:solidFill>
                <a:schemeClr val="tx1"/>
              </a:solidFill>
            </a:endParaRPr>
          </a:p>
          <a:p>
            <a:pPr marL="0" lvl="2" algn="l">
              <a:lnSpc>
                <a:spcPts val="3600"/>
              </a:lnSpc>
            </a:pPr>
            <a:r>
              <a:rPr lang="en-US" b="1" dirty="0">
                <a:solidFill>
                  <a:schemeClr val="tx1"/>
                </a:solidFill>
              </a:rPr>
              <a:t>- of packaging with influence on the final products.</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127</a:t>
            </a:fld>
            <a:endParaRPr lang="en-US"/>
          </a:p>
        </p:txBody>
      </p:sp>
    </p:spTree>
    <p:extLst>
      <p:ext uri="{BB962C8B-B14F-4D97-AF65-F5344CB8AC3E}">
        <p14:creationId xmlns:p14="http://schemas.microsoft.com/office/powerpoint/2010/main" val="351661544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4.2.2. Formula/recipes</a:t>
            </a:r>
            <a:endParaRPr lang="pt-PT" sz="2800" b="1" dirty="0">
              <a:solidFill>
                <a:schemeClr val="tx1"/>
              </a:solidFill>
            </a:endParaRPr>
          </a:p>
          <a:p>
            <a:pPr marL="0" lvl="2" algn="l">
              <a:lnSpc>
                <a:spcPts val="3600"/>
              </a:lnSpc>
            </a:pPr>
            <a:r>
              <a:rPr lang="en-US" sz="2800" b="1" dirty="0">
                <a:solidFill>
                  <a:srgbClr val="FF0000"/>
                </a:solidFill>
              </a:rPr>
              <a:t>4.2.2.1. (KO N° 5): Where there are customer agreements in relation to the product formula/recipe and technological requirements, these shall be complied with.</a:t>
            </a:r>
            <a:endParaRPr lang="pt-PT" sz="2800" b="1" dirty="0">
              <a:solidFill>
                <a:srgbClr val="FF0000"/>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128</a:t>
            </a:fld>
            <a:endParaRPr lang="en-US"/>
          </a:p>
        </p:txBody>
      </p:sp>
    </p:spTree>
    <p:extLst>
      <p:ext uri="{BB962C8B-B14F-4D97-AF65-F5344CB8AC3E}">
        <p14:creationId xmlns:p14="http://schemas.microsoft.com/office/powerpoint/2010/main" val="3223225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295400"/>
            <a:ext cx="8305800" cy="6248400"/>
          </a:xfrm>
        </p:spPr>
        <p:txBody>
          <a:bodyPr>
            <a:noAutofit/>
          </a:bodyPr>
          <a:lstStyle/>
          <a:p>
            <a:pPr marL="0" lvl="2" algn="l">
              <a:lnSpc>
                <a:spcPts val="3600"/>
              </a:lnSpc>
            </a:pPr>
            <a:r>
              <a:rPr lang="en-US" sz="3200" b="1" dirty="0">
                <a:solidFill>
                  <a:schemeClr val="tx1"/>
                </a:solidFill>
              </a:rPr>
              <a:t>4.3. Product development/Product modification /Modification of production processes</a:t>
            </a:r>
            <a:endParaRPr lang="pt-PT" sz="3200" b="1" dirty="0">
              <a:solidFill>
                <a:schemeClr val="tx1"/>
              </a:solidFill>
            </a:endParaRPr>
          </a:p>
          <a:p>
            <a:pPr marL="0" lvl="2" algn="l">
              <a:lnSpc>
                <a:spcPts val="3600"/>
              </a:lnSpc>
            </a:pPr>
            <a:r>
              <a:rPr lang="en-US" b="1" dirty="0">
                <a:solidFill>
                  <a:schemeClr val="tx1"/>
                </a:solidFill>
              </a:rPr>
              <a:t>4.3.1. A procedure for product development shall be in place which incorporates the hazard analysis principles, in accordance with the HACCP system.</a:t>
            </a:r>
            <a:endParaRPr lang="pt-PT" b="1" dirty="0">
              <a:solidFill>
                <a:schemeClr val="tx1"/>
              </a:solidFill>
            </a:endParaRPr>
          </a:p>
          <a:p>
            <a:pPr marL="0" lvl="2" algn="l">
              <a:lnSpc>
                <a:spcPts val="3600"/>
              </a:lnSpc>
              <a:spcBef>
                <a:spcPts val="0"/>
              </a:spcBef>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4.3.2. Product formulation, manufacturing processes, process parameters and the fulfilment of product requirements shall be established and shall have been assured by factory trials and product testing.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129</a:t>
            </a:fld>
            <a:endParaRPr lang="en-US"/>
          </a:p>
        </p:txBody>
      </p:sp>
    </p:spTree>
    <p:extLst>
      <p:ext uri="{BB962C8B-B14F-4D97-AF65-F5344CB8AC3E}">
        <p14:creationId xmlns:p14="http://schemas.microsoft.com/office/powerpoint/2010/main" val="2883526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2.2. FOLLOW-UP AUDIT</a:t>
            </a:r>
          </a:p>
          <a:p>
            <a:pPr algn="l">
              <a:lnSpc>
                <a:spcPts val="3600"/>
              </a:lnSpc>
              <a:spcBef>
                <a:spcPts val="1800"/>
              </a:spcBef>
            </a:pPr>
            <a:r>
              <a:rPr lang="en-US" sz="2400" b="1" dirty="0">
                <a:solidFill>
                  <a:schemeClr val="tx1"/>
                </a:solidFill>
              </a:rPr>
              <a:t>A follow-up audit is required in a specific situation when the results of the audit (an initial audit or a renewal audit) have been insufficient to allow the award of the certificate. During the follow-up audit, the auditor focuses on the implementation of the actions taken to correct the Major non-conformity determined during the previous audit. </a:t>
            </a:r>
            <a:endParaRPr lang="pt-PT" sz="24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a:t>
            </a:fld>
            <a:endParaRPr lang="en-US"/>
          </a:p>
        </p:txBody>
      </p:sp>
    </p:spTree>
    <p:extLst>
      <p:ext uri="{BB962C8B-B14F-4D97-AF65-F5344CB8AC3E}">
        <p14:creationId xmlns:p14="http://schemas.microsoft.com/office/powerpoint/2010/main" val="363223955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4.3.3. Shelf life tests or adequate processes shall be carried out and consideration given to product formulation, packaging, manufacturing and declared conditions; “Use by” or “Best before” dates shall be established accordingly.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4.3.4. When establishing and validating the shelf life of the product (including long shelf life product i.e. labelled with a “best before date”), the results of organoleptic tests shall also be taken into account.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130</a:t>
            </a:fld>
            <a:endParaRPr lang="en-US"/>
          </a:p>
        </p:txBody>
      </p:sp>
    </p:spTree>
    <p:extLst>
      <p:ext uri="{BB962C8B-B14F-4D97-AF65-F5344CB8AC3E}">
        <p14:creationId xmlns:p14="http://schemas.microsoft.com/office/powerpoint/2010/main" val="48838630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pt-PT" b="1" dirty="0">
                <a:solidFill>
                  <a:schemeClr val="tx1"/>
                </a:solidFill>
              </a:rPr>
              <a:t>4.3.5. </a:t>
            </a:r>
            <a:r>
              <a:rPr lang="en-US" b="1" dirty="0">
                <a:solidFill>
                  <a:schemeClr val="tx1"/>
                </a:solidFill>
              </a:rPr>
              <a:t>Product development shall consider the results of organoleptic assessments.</a:t>
            </a:r>
            <a:endParaRPr lang="pt-PT" b="1" dirty="0">
              <a:solidFill>
                <a:schemeClr val="tx1"/>
              </a:solidFill>
            </a:endParaRPr>
          </a:p>
          <a:p>
            <a:pPr marL="0" lvl="2" algn="l">
              <a:lnSpc>
                <a:spcPts val="3600"/>
              </a:lnSpc>
              <a:spcBef>
                <a:spcPts val="0"/>
              </a:spcBef>
            </a:pPr>
            <a:endParaRPr lang="pt-PT" b="1" dirty="0">
              <a:solidFill>
                <a:schemeClr val="tx1"/>
              </a:solidFill>
            </a:endParaRPr>
          </a:p>
          <a:p>
            <a:pPr marL="0" lvl="2" algn="l">
              <a:lnSpc>
                <a:spcPts val="3600"/>
              </a:lnSpc>
            </a:pPr>
            <a:r>
              <a:rPr lang="en-US" b="1" dirty="0">
                <a:solidFill>
                  <a:schemeClr val="tx1"/>
                </a:solidFill>
              </a:rPr>
              <a:t>4.3.6.A process shall be in place to ensure that labelling complies with current legislation of destination country and customer requirements.</a:t>
            </a:r>
          </a:p>
          <a:p>
            <a:pPr marL="0" lvl="2" algn="l">
              <a:lnSpc>
                <a:spcPts val="3600"/>
              </a:lnSpc>
              <a:spcBef>
                <a:spcPts val="0"/>
              </a:spcBef>
            </a:pPr>
            <a:endParaRPr lang="pt-PT" b="1" dirty="0">
              <a:solidFill>
                <a:schemeClr val="tx1"/>
              </a:solidFill>
            </a:endParaRPr>
          </a:p>
          <a:p>
            <a:pPr marL="0" lvl="2" algn="l">
              <a:lnSpc>
                <a:spcPts val="3600"/>
              </a:lnSpc>
            </a:pPr>
            <a:r>
              <a:rPr lang="en-US" b="1" dirty="0">
                <a:solidFill>
                  <a:schemeClr val="tx1"/>
                </a:solidFill>
              </a:rPr>
              <a:t>4.3.7. Recommendations for preparation and/or use of the food products shall be established. Where appropriate, customer requirements shall be included.</a:t>
            </a:r>
            <a:r>
              <a:rPr lang="pt-PT" b="1" dirty="0">
                <a:solidFill>
                  <a:schemeClr val="tx1"/>
                </a:solidFill>
              </a:rPr>
              <a:t> </a:t>
            </a: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131</a:t>
            </a:fld>
            <a:endParaRPr lang="en-US"/>
          </a:p>
        </p:txBody>
      </p:sp>
    </p:spTree>
    <p:extLst>
      <p:ext uri="{BB962C8B-B14F-4D97-AF65-F5344CB8AC3E}">
        <p14:creationId xmlns:p14="http://schemas.microsoft.com/office/powerpoint/2010/main" val="241226877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pt-PT" b="1" dirty="0">
              <a:solidFill>
                <a:schemeClr val="tx1"/>
              </a:solidFill>
            </a:endParaRPr>
          </a:p>
          <a:p>
            <a:pPr marL="0" lvl="2" algn="l">
              <a:lnSpc>
                <a:spcPts val="3600"/>
              </a:lnSpc>
            </a:pPr>
            <a:r>
              <a:rPr lang="pt-PT" b="1" dirty="0">
                <a:solidFill>
                  <a:schemeClr val="tx1"/>
                </a:solidFill>
              </a:rPr>
              <a:t>4.3.8. </a:t>
            </a:r>
            <a:r>
              <a:rPr lang="en-US" b="1" dirty="0">
                <a:solidFill>
                  <a:schemeClr val="tx1"/>
                </a:solidFill>
              </a:rPr>
              <a:t>The company shall demonstrate through studies and/or perform relevant tests in order to validate nutritional information or claims which are mentioned on labelling. This applies both for a new product and during all its period of sale.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4.3.9. The progress and results of product development shall be properly recorded.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132</a:t>
            </a:fld>
            <a:endParaRPr lang="en-US"/>
          </a:p>
        </p:txBody>
      </p:sp>
    </p:spTree>
    <p:extLst>
      <p:ext uri="{BB962C8B-B14F-4D97-AF65-F5344CB8AC3E}">
        <p14:creationId xmlns:p14="http://schemas.microsoft.com/office/powerpoint/2010/main" val="41979383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pt-PT" b="1" dirty="0">
              <a:solidFill>
                <a:schemeClr val="tx1"/>
              </a:solidFill>
            </a:endParaRPr>
          </a:p>
          <a:p>
            <a:pPr marL="0" lvl="2" algn="l">
              <a:lnSpc>
                <a:spcPts val="3600"/>
              </a:lnSpc>
            </a:pPr>
            <a:r>
              <a:rPr lang="pt-PT" b="1" dirty="0">
                <a:solidFill>
                  <a:schemeClr val="tx1"/>
                </a:solidFill>
              </a:rPr>
              <a:t>4.3.10. </a:t>
            </a:r>
            <a:r>
              <a:rPr lang="en-US" b="1" dirty="0">
                <a:solidFill>
                  <a:schemeClr val="tx1"/>
                </a:solidFill>
              </a:rPr>
              <a:t>The company shall ensure that in the event of changes to product formulation, including rework and packaging material, process characteristics are reviewed in order to assure that product requirements are complied with.</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133</a:t>
            </a:fld>
            <a:endParaRPr lang="en-US"/>
          </a:p>
        </p:txBody>
      </p:sp>
    </p:spTree>
    <p:extLst>
      <p:ext uri="{BB962C8B-B14F-4D97-AF65-F5344CB8AC3E}">
        <p14:creationId xmlns:p14="http://schemas.microsoft.com/office/powerpoint/2010/main" val="138256208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4.4. Purchasing</a:t>
            </a:r>
            <a:endParaRPr lang="pt-PT" sz="3200" b="1" dirty="0">
              <a:solidFill>
                <a:schemeClr val="tx1"/>
              </a:solidFill>
            </a:endParaRPr>
          </a:p>
          <a:p>
            <a:pPr marL="0" lvl="2" algn="l">
              <a:lnSpc>
                <a:spcPts val="3600"/>
              </a:lnSpc>
            </a:pPr>
            <a:r>
              <a:rPr lang="en-US" b="1" dirty="0">
                <a:solidFill>
                  <a:schemeClr val="tx1"/>
                </a:solidFill>
              </a:rPr>
              <a:t>4.4.1. The company shall control purchasing processes to ensure that all externally sourced materials and services, which have an impact on food safety and quality, conform to requirements. Where a company chooses to outsource any process that may have an impact on food safety and quality, the company shall ensure control over such processes. Control of such outsourced processes shall be identified and documented within the food safety and quality management system.</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134</a:t>
            </a:fld>
            <a:endParaRPr lang="en-US"/>
          </a:p>
        </p:txBody>
      </p:sp>
    </p:spTree>
    <p:extLst>
      <p:ext uri="{BB962C8B-B14F-4D97-AF65-F5344CB8AC3E}">
        <p14:creationId xmlns:p14="http://schemas.microsoft.com/office/powerpoint/2010/main" val="265402309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4.4.2. There shall be a procedure for approval and monitoring of suppliers (internal and external), outsourced production or part of it.</a:t>
            </a:r>
            <a:endParaRPr lang="pt-PT" b="1" dirty="0">
              <a:solidFill>
                <a:schemeClr val="tx1"/>
              </a:solidFill>
            </a:endParaRPr>
          </a:p>
          <a:p>
            <a:pPr marL="0" lvl="2" algn="l">
              <a:lnSpc>
                <a:spcPts val="3600"/>
              </a:lnSpc>
            </a:pPr>
            <a:br>
              <a:rPr lang="en-US" b="1" dirty="0">
                <a:solidFill>
                  <a:schemeClr val="tx1"/>
                </a:solidFill>
              </a:rPr>
            </a:br>
            <a:r>
              <a:rPr lang="en-US" b="1" dirty="0">
                <a:solidFill>
                  <a:schemeClr val="tx1"/>
                </a:solidFill>
              </a:rPr>
              <a:t>4.4.3. The approval and monitoring procedure shall contain clear assessment criteria such as: audits, certificates of analysis, supplier reliability and complaints, as well as required performance standards.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135</a:t>
            </a:fld>
            <a:endParaRPr lang="en-US"/>
          </a:p>
        </p:txBody>
      </p:sp>
    </p:spTree>
    <p:extLst>
      <p:ext uri="{BB962C8B-B14F-4D97-AF65-F5344CB8AC3E}">
        <p14:creationId xmlns:p14="http://schemas.microsoft.com/office/powerpoint/2010/main" val="12180479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4.4.4. The results of suppliers’ assessments shall be reviewed regularly and this review shall be based on hazard analysis and assessment of associated risks. There shall be records of the reviews and of the actions taken as a consequence of assessment.</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136</a:t>
            </a:fld>
            <a:endParaRPr lang="en-US"/>
          </a:p>
        </p:txBody>
      </p:sp>
    </p:spTree>
    <p:extLst>
      <p:ext uri="{BB962C8B-B14F-4D97-AF65-F5344CB8AC3E}">
        <p14:creationId xmlns:p14="http://schemas.microsoft.com/office/powerpoint/2010/main" val="404333826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4.4.5. The purchased products shall be checked in accordance with the existing specifications and their authenticity, based on hazard analysis and assessment of associated risks. The schedule of these checks shall, as a minimum, take into account the following criteria; product requirements, supplier status (according to its assessment) and impact of the purchased products on the finished product. The origin shall be additionally checked, if mentioned in the specification.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137</a:t>
            </a:fld>
            <a:endParaRPr lang="en-US"/>
          </a:p>
        </p:txBody>
      </p:sp>
    </p:spTree>
    <p:extLst>
      <p:ext uri="{BB962C8B-B14F-4D97-AF65-F5344CB8AC3E}">
        <p14:creationId xmlns:p14="http://schemas.microsoft.com/office/powerpoint/2010/main" val="60639519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4.4.6. The purchased services shall be checked in accordance with the existing specifications. The schedule of these checks shall at least take into account the following items: service requirements, supplier status (according to its assessment) and impact of the service on the finished product.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138</a:t>
            </a:fld>
            <a:endParaRPr lang="en-US"/>
          </a:p>
        </p:txBody>
      </p:sp>
    </p:spTree>
    <p:extLst>
      <p:ext uri="{BB962C8B-B14F-4D97-AF65-F5344CB8AC3E}">
        <p14:creationId xmlns:p14="http://schemas.microsoft.com/office/powerpoint/2010/main" val="21806423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4.5. Product packaging</a:t>
            </a:r>
            <a:endParaRPr lang="pt-PT" sz="3200" b="1" dirty="0">
              <a:solidFill>
                <a:schemeClr val="tx1"/>
              </a:solidFill>
            </a:endParaRPr>
          </a:p>
          <a:p>
            <a:pPr marL="0" lvl="2" algn="l">
              <a:lnSpc>
                <a:spcPts val="3600"/>
              </a:lnSpc>
            </a:pPr>
            <a:r>
              <a:rPr lang="en-US" b="1" dirty="0">
                <a:solidFill>
                  <a:schemeClr val="tx1"/>
                </a:solidFill>
              </a:rPr>
              <a:t>4.5.1. Based on hazard analysis, assessment of associated risks and intended use, the company shall determine the key parameters for the packaging  material.</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4.5.2. Detailed specifications shall exist for all packaging materials which comply with the current relevant legislation.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139</a:t>
            </a:fld>
            <a:endParaRPr lang="en-US"/>
          </a:p>
        </p:txBody>
      </p:sp>
    </p:spTree>
    <p:extLst>
      <p:ext uri="{BB962C8B-B14F-4D97-AF65-F5344CB8AC3E}">
        <p14:creationId xmlns:p14="http://schemas.microsoft.com/office/powerpoint/2010/main" val="153761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2.3. RENEWAL AUDIT</a:t>
            </a:r>
          </a:p>
          <a:p>
            <a:pPr algn="l">
              <a:lnSpc>
                <a:spcPts val="3600"/>
              </a:lnSpc>
              <a:spcBef>
                <a:spcPts val="1800"/>
              </a:spcBef>
            </a:pPr>
            <a:r>
              <a:rPr lang="en-US" sz="2400" b="1" dirty="0">
                <a:solidFill>
                  <a:schemeClr val="tx1"/>
                </a:solidFill>
              </a:rPr>
              <a:t>Renewal audits are those which are performed after the initial audit. A renewal audit involves a full and thorough audit of a company. During the audit, all criteria of the IFS requirements shall be assessed by the auditor. Particular attention is paid to the deviations and non-conformities identified during the previous audit, as well as to the effectiveness and implementation of corrective actions and preventive measures laid down in the company’s corrective action plan.</a:t>
            </a:r>
            <a:endParaRPr lang="pt-PT" sz="2400" b="1" dirty="0">
              <a:solidFill>
                <a:schemeClr val="tx1"/>
              </a:solidFill>
            </a:endParaRPr>
          </a:p>
          <a:p>
            <a:pPr algn="l">
              <a:lnSpc>
                <a:spcPts val="3600"/>
              </a:lnSpc>
              <a:spcBef>
                <a:spcPts val="1800"/>
              </a:spcBef>
            </a:pPr>
            <a:endParaRPr lang="pt-PT" sz="24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a:t>
            </a:fld>
            <a:endParaRPr lang="en-US"/>
          </a:p>
        </p:txBody>
      </p:sp>
    </p:spTree>
    <p:extLst>
      <p:ext uri="{BB962C8B-B14F-4D97-AF65-F5344CB8AC3E}">
        <p14:creationId xmlns:p14="http://schemas.microsoft.com/office/powerpoint/2010/main" val="324130115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4.5.3. For all packaging material which could have an influence on products, certificates of conformity shall exist which comply with current legal requirements. In the event that no specific legal requirements are applicable, evidence shall be available to demonstrate that packaging material is suitable for use. This applies for packaging material which could have an influence on raw materials, semi-processed and finished products.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140</a:t>
            </a:fld>
            <a:endParaRPr lang="en-US"/>
          </a:p>
        </p:txBody>
      </p:sp>
    </p:spTree>
    <p:extLst>
      <p:ext uri="{BB962C8B-B14F-4D97-AF65-F5344CB8AC3E}">
        <p14:creationId xmlns:p14="http://schemas.microsoft.com/office/powerpoint/2010/main" val="340259948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4.5.4. Based on hazard analysis and assessment of associated risks, the company shall verify the suitability of the packaging material for each relevant product (e.g. organoleptic tests, storage tests, chemical analysis, migration tests).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4.5.5. The company shall ensure that the packaging used corresponds to the product being packed. The use of correct packaging shall be regularly checked and checks shall be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141</a:t>
            </a:fld>
            <a:endParaRPr lang="en-US"/>
          </a:p>
        </p:txBody>
      </p:sp>
    </p:spTree>
    <p:extLst>
      <p:ext uri="{BB962C8B-B14F-4D97-AF65-F5344CB8AC3E}">
        <p14:creationId xmlns:p14="http://schemas.microsoft.com/office/powerpoint/2010/main" val="213606051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4.5.6. Labelling information shall be legible, indelible and shall comply with agreed customer product specifications. This shall be regularly checked and checks shall be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142</a:t>
            </a:fld>
            <a:endParaRPr lang="en-US"/>
          </a:p>
        </p:txBody>
      </p:sp>
    </p:spTree>
    <p:extLst>
      <p:ext uri="{BB962C8B-B14F-4D97-AF65-F5344CB8AC3E}">
        <p14:creationId xmlns:p14="http://schemas.microsoft.com/office/powerpoint/2010/main" val="275624912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 </a:t>
            </a:r>
            <a:r>
              <a:rPr lang="pt-PT" sz="3200" b="1" dirty="0">
                <a:solidFill>
                  <a:schemeClr val="tx1"/>
                </a:solidFill>
              </a:rPr>
              <a:t>4.6. </a:t>
            </a:r>
            <a:r>
              <a:rPr lang="en-US" sz="3200" b="1" dirty="0">
                <a:solidFill>
                  <a:schemeClr val="tx1"/>
                </a:solidFill>
              </a:rPr>
              <a:t>Factory location</a:t>
            </a:r>
            <a:endParaRPr lang="pt-PT" sz="32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4.6.1. The company shall investigate to what extent the factory environment (e.g. ground, air) may have an adverse impact on product safety and product quality. Where it is established product safety and quality could be compromised, appropriate measures shall be established. The effectiveness of the established measures shall be periodically reviewed (exam- </a:t>
            </a:r>
            <a:r>
              <a:rPr lang="en-US" b="1" dirty="0" err="1">
                <a:solidFill>
                  <a:schemeClr val="tx1"/>
                </a:solidFill>
              </a:rPr>
              <a:t>ples</a:t>
            </a:r>
            <a:r>
              <a:rPr lang="en-US" b="1" dirty="0">
                <a:solidFill>
                  <a:schemeClr val="tx1"/>
                </a:solidFill>
              </a:rPr>
              <a:t>: extremely dusty air, strong smells).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143</a:t>
            </a:fld>
            <a:endParaRPr lang="en-US"/>
          </a:p>
        </p:txBody>
      </p:sp>
    </p:spTree>
    <p:extLst>
      <p:ext uri="{BB962C8B-B14F-4D97-AF65-F5344CB8AC3E}">
        <p14:creationId xmlns:p14="http://schemas.microsoft.com/office/powerpoint/2010/main" val="421019462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4.7. Factory Exterior</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4.7.1. The factory exterior shall be maintained to be clean and tidy.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4.7.2. All external areas of the factory shall be maintained in good condition. Where natural drainage is inadequate, a suitable drainage system shall be installed.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144</a:t>
            </a:fld>
            <a:endParaRPr lang="en-US"/>
          </a:p>
        </p:txBody>
      </p:sp>
    </p:spTree>
    <p:extLst>
      <p:ext uri="{BB962C8B-B14F-4D97-AF65-F5344CB8AC3E}">
        <p14:creationId xmlns:p14="http://schemas.microsoft.com/office/powerpoint/2010/main" val="21138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4.7.3. Outdoor storage shall be kept to a minimum. Where goods are stored outside, hazard analysis and assessment of associated risks shall be undertaken in order to ensure that there is no risk of contamination or adverse effect on quality and food safety.</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145</a:t>
            </a:fld>
            <a:endParaRPr lang="en-US"/>
          </a:p>
        </p:txBody>
      </p:sp>
    </p:spTree>
    <p:extLst>
      <p:ext uri="{BB962C8B-B14F-4D97-AF65-F5344CB8AC3E}">
        <p14:creationId xmlns:p14="http://schemas.microsoft.com/office/powerpoint/2010/main" val="19488982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017592" cy="6248400"/>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pt-PT" sz="3200" b="1" dirty="0">
                <a:solidFill>
                  <a:schemeClr val="tx1"/>
                </a:solidFill>
              </a:rPr>
              <a:t>4.8. </a:t>
            </a:r>
            <a:r>
              <a:rPr lang="en-US" sz="3200" b="1" dirty="0">
                <a:solidFill>
                  <a:schemeClr val="tx1"/>
                </a:solidFill>
              </a:rPr>
              <a:t>Plant layout and process flows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4.8.1. Plans clearly describing internal flows of finished products, packaging materials, raw materials, waste, personnel, water, etc. shall be in place. A site map covering all buildings of the facility shall be available.</a:t>
            </a: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146</a:t>
            </a:fld>
            <a:endParaRPr lang="en-US"/>
          </a:p>
        </p:txBody>
      </p:sp>
    </p:spTree>
    <p:extLst>
      <p:ext uri="{BB962C8B-B14F-4D97-AF65-F5344CB8AC3E}">
        <p14:creationId xmlns:p14="http://schemas.microsoft.com/office/powerpoint/2010/main" val="10901149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4.8.2. The process flow, from receipt of goods to dispatch, shall be in place so that contamination of raw materials, packaging, semi-processed and finished products is avoided. The risk of cross-contamination shall be </a:t>
            </a:r>
            <a:r>
              <a:rPr lang="en-US" b="1" dirty="0" err="1">
                <a:solidFill>
                  <a:schemeClr val="tx1"/>
                </a:solidFill>
              </a:rPr>
              <a:t>minimised</a:t>
            </a:r>
            <a:r>
              <a:rPr lang="en-US" b="1" dirty="0">
                <a:solidFill>
                  <a:schemeClr val="tx1"/>
                </a:solidFill>
              </a:rPr>
              <a:t> through effective measures.</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4.8.3. In case of microbiologically sensitive production areas, these shall be operated and monitored to ensure product safety is not compromised.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147</a:t>
            </a:fld>
            <a:endParaRPr lang="en-US"/>
          </a:p>
        </p:txBody>
      </p:sp>
    </p:spTree>
    <p:extLst>
      <p:ext uri="{BB962C8B-B14F-4D97-AF65-F5344CB8AC3E}">
        <p14:creationId xmlns:p14="http://schemas.microsoft.com/office/powerpoint/2010/main" val="240251048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4.8.4. Laboratory facilities and in-process controls shall not affect the product safety.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148</a:t>
            </a:fld>
            <a:endParaRPr lang="en-US"/>
          </a:p>
        </p:txBody>
      </p:sp>
    </p:spTree>
    <p:extLst>
      <p:ext uri="{BB962C8B-B14F-4D97-AF65-F5344CB8AC3E}">
        <p14:creationId xmlns:p14="http://schemas.microsoft.com/office/powerpoint/2010/main" val="282080655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4.9. Constructional requirements for production and storage areas</a:t>
            </a:r>
            <a:endParaRPr lang="pt-PT" sz="3200" b="1" dirty="0">
              <a:solidFill>
                <a:schemeClr val="tx1"/>
              </a:solidFill>
            </a:endParaRPr>
          </a:p>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4.9.1. Constructional requirements</a:t>
            </a:r>
            <a:endParaRPr lang="pt-PT" sz="2800" b="1" dirty="0">
              <a:solidFill>
                <a:schemeClr val="tx1"/>
              </a:solidFill>
            </a:endParaRPr>
          </a:p>
          <a:p>
            <a:pPr marL="0" lvl="2" algn="l">
              <a:lnSpc>
                <a:spcPts val="3600"/>
              </a:lnSpc>
            </a:pPr>
            <a:r>
              <a:rPr lang="en-US" b="1" dirty="0">
                <a:solidFill>
                  <a:schemeClr val="tx1"/>
                </a:solidFill>
              </a:rPr>
              <a:t>4.9.1.1 Rooms where food products are prepared, treated, processed and stored shall be designed and constructed so that food safety is ensured.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149</a:t>
            </a:fld>
            <a:endParaRPr lang="en-US"/>
          </a:p>
        </p:txBody>
      </p:sp>
    </p:spTree>
    <p:extLst>
      <p:ext uri="{BB962C8B-B14F-4D97-AF65-F5344CB8AC3E}">
        <p14:creationId xmlns:p14="http://schemas.microsoft.com/office/powerpoint/2010/main" val="340864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2.4. EXTENSION AUDIT</a:t>
            </a:r>
          </a:p>
          <a:p>
            <a:pPr algn="l">
              <a:lnSpc>
                <a:spcPts val="3600"/>
              </a:lnSpc>
              <a:spcBef>
                <a:spcPts val="1800"/>
              </a:spcBef>
            </a:pPr>
            <a:r>
              <a:rPr lang="en-US" sz="2400" b="1" dirty="0">
                <a:solidFill>
                  <a:schemeClr val="tx1"/>
                </a:solidFill>
              </a:rPr>
              <a:t>In specific situations, such as new products and/or processes to be included in the audit scope or each time the audit scope would need to be updated on the certificate, then, for an IFS Food certified company, it is not necessary to perform a complete new audit, but to </a:t>
            </a:r>
            <a:r>
              <a:rPr lang="en-US" sz="2400" b="1" dirty="0" err="1">
                <a:solidFill>
                  <a:schemeClr val="tx1"/>
                </a:solidFill>
              </a:rPr>
              <a:t>organise</a:t>
            </a:r>
            <a:r>
              <a:rPr lang="en-US" sz="2400" b="1" dirty="0">
                <a:solidFill>
                  <a:schemeClr val="tx1"/>
                </a:solidFill>
              </a:rPr>
              <a:t> an on-site extension audit during the validity period of the existing certificate. The certification body is responsible for determining relevant requirements to be audited and relevant audit duration. </a:t>
            </a:r>
            <a:endParaRPr lang="pt-PT" sz="24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a:t>
            </a:fld>
            <a:endParaRPr lang="en-US"/>
          </a:p>
        </p:txBody>
      </p:sp>
    </p:spTree>
    <p:extLst>
      <p:ext uri="{BB962C8B-B14F-4D97-AF65-F5344CB8AC3E}">
        <p14:creationId xmlns:p14="http://schemas.microsoft.com/office/powerpoint/2010/main" val="301080041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r>
              <a:rPr lang="en-US" sz="2800" b="1" dirty="0">
                <a:solidFill>
                  <a:schemeClr val="tx1"/>
                </a:solidFill>
              </a:rPr>
              <a:t>4.9.2. Walls</a:t>
            </a:r>
            <a:endParaRPr lang="pt-PT" sz="2800" b="1" dirty="0">
              <a:solidFill>
                <a:schemeClr val="tx1"/>
              </a:solidFill>
            </a:endParaRPr>
          </a:p>
          <a:p>
            <a:pPr marL="0" lvl="2" algn="l">
              <a:spcBef>
                <a:spcPts val="1800"/>
              </a:spcBef>
            </a:pPr>
            <a:r>
              <a:rPr lang="en-US" b="1" dirty="0">
                <a:solidFill>
                  <a:schemeClr val="tx1"/>
                </a:solidFill>
              </a:rPr>
              <a:t>4.9.2.1. Walls shall be designed and constructed to prevent the accumulation of dirt, to reduce condensation and </a:t>
            </a:r>
            <a:r>
              <a:rPr lang="en-US" b="1" dirty="0" err="1">
                <a:solidFill>
                  <a:schemeClr val="tx1"/>
                </a:solidFill>
              </a:rPr>
              <a:t>mould</a:t>
            </a:r>
            <a:r>
              <a:rPr lang="en-US" b="1" dirty="0">
                <a:solidFill>
                  <a:schemeClr val="tx1"/>
                </a:solidFill>
              </a:rPr>
              <a:t> growth, and to facilitate cleaning.</a:t>
            </a:r>
            <a:endParaRPr lang="pt-PT" b="1" dirty="0">
              <a:solidFill>
                <a:schemeClr val="tx1"/>
              </a:solidFill>
            </a:endParaRPr>
          </a:p>
          <a:p>
            <a:pPr marL="0" lvl="2" algn="l">
              <a:spcBef>
                <a:spcPts val="1800"/>
              </a:spcBef>
            </a:pPr>
            <a:r>
              <a:rPr lang="en-US" b="1" dirty="0">
                <a:solidFill>
                  <a:schemeClr val="tx1"/>
                </a:solidFill>
              </a:rPr>
              <a:t> 4.9.2.2. The surfaces of walls shall be in a good condition and easy  to clean; they shall be impervious and  wear-resistant.</a:t>
            </a:r>
            <a:endParaRPr lang="pt-PT" b="1" dirty="0">
              <a:solidFill>
                <a:schemeClr val="tx1"/>
              </a:solidFill>
            </a:endParaRPr>
          </a:p>
          <a:p>
            <a:pPr marL="0" lvl="2" algn="l">
              <a:spcBef>
                <a:spcPts val="1800"/>
              </a:spcBef>
            </a:pPr>
            <a:r>
              <a:rPr lang="en-US" b="1" dirty="0">
                <a:solidFill>
                  <a:schemeClr val="tx1"/>
                </a:solidFill>
              </a:rPr>
              <a:t>4.9.2.3. The junctions between walls, floors and ceilings shall be designed to facilitate cleaning.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150</a:t>
            </a:fld>
            <a:endParaRPr lang="en-US"/>
          </a:p>
        </p:txBody>
      </p:sp>
    </p:spTree>
    <p:extLst>
      <p:ext uri="{BB962C8B-B14F-4D97-AF65-F5344CB8AC3E}">
        <p14:creationId xmlns:p14="http://schemas.microsoft.com/office/powerpoint/2010/main" val="306110617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2800" b="1" dirty="0">
                <a:solidFill>
                  <a:schemeClr val="tx1"/>
                </a:solidFill>
              </a:rPr>
              <a:t>4.9.3. Floors</a:t>
            </a:r>
            <a:endParaRPr lang="pt-PT" sz="2800" b="1" dirty="0">
              <a:solidFill>
                <a:schemeClr val="tx1"/>
              </a:solidFill>
            </a:endParaRPr>
          </a:p>
          <a:p>
            <a:pPr marL="0" lvl="2" algn="l">
              <a:lnSpc>
                <a:spcPts val="3600"/>
              </a:lnSpc>
            </a:pPr>
            <a:r>
              <a:rPr lang="en-US" b="1" dirty="0">
                <a:solidFill>
                  <a:schemeClr val="tx1"/>
                </a:solidFill>
              </a:rPr>
              <a:t>4.9.3.1. Floor covering shall be designed to meet production requirements and shall be in good condition and easy to clean. Surfaces shall be impervious and wear-resistant.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4.9.3.2. The hygienic disposal of waste water shall be ensured. Drainage systems shall be easy to clean and designed to </a:t>
            </a:r>
            <a:r>
              <a:rPr lang="en-US" b="1" dirty="0" err="1">
                <a:solidFill>
                  <a:schemeClr val="tx1"/>
                </a:solidFill>
              </a:rPr>
              <a:t>minimise</a:t>
            </a:r>
            <a:r>
              <a:rPr lang="en-US" b="1" dirty="0">
                <a:solidFill>
                  <a:schemeClr val="tx1"/>
                </a:solidFill>
              </a:rPr>
              <a:t> the risk of product contamination (e.g. ingress of pests, etc.).</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151</a:t>
            </a:fld>
            <a:endParaRPr lang="en-US"/>
          </a:p>
        </p:txBody>
      </p:sp>
    </p:spTree>
    <p:extLst>
      <p:ext uri="{BB962C8B-B14F-4D97-AF65-F5344CB8AC3E}">
        <p14:creationId xmlns:p14="http://schemas.microsoft.com/office/powerpoint/2010/main" val="63116679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4.9.3.3. Water or other liquids shall reach drainage without difficulties, using appropriate measures. Puddles shall be avoided.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4.9.3.4. In food handling areas, machinery and piping shall be arranged so that waste water, if possible, goes directly into a drain.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152</a:t>
            </a:fld>
            <a:endParaRPr lang="en-US"/>
          </a:p>
        </p:txBody>
      </p:sp>
    </p:spTree>
    <p:extLst>
      <p:ext uri="{BB962C8B-B14F-4D97-AF65-F5344CB8AC3E}">
        <p14:creationId xmlns:p14="http://schemas.microsoft.com/office/powerpoint/2010/main" val="183819810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2800" b="1" dirty="0">
                <a:solidFill>
                  <a:schemeClr val="tx1"/>
                </a:solidFill>
              </a:rPr>
              <a:t>4.9.4. Ceilings/Overheads</a:t>
            </a:r>
            <a:endParaRPr lang="pt-PT" sz="2800" b="1" dirty="0">
              <a:solidFill>
                <a:schemeClr val="tx1"/>
              </a:solidFill>
            </a:endParaRPr>
          </a:p>
          <a:p>
            <a:pPr marL="0" lvl="2" algn="l">
              <a:lnSpc>
                <a:spcPts val="3600"/>
              </a:lnSpc>
            </a:pPr>
            <a:r>
              <a:rPr lang="en-US" b="1" dirty="0">
                <a:solidFill>
                  <a:schemeClr val="tx1"/>
                </a:solidFill>
              </a:rPr>
              <a:t>4.9.4.1. Ceilings (or, where no ceilings exist, the inside of roofs) and overhead fixtures (incl. piping, cableway, lamps etc.) shall be constructed to </a:t>
            </a:r>
            <a:r>
              <a:rPr lang="en-US" b="1" dirty="0" err="1">
                <a:solidFill>
                  <a:schemeClr val="tx1"/>
                </a:solidFill>
              </a:rPr>
              <a:t>minimise</a:t>
            </a:r>
            <a:r>
              <a:rPr lang="en-US" b="1" dirty="0">
                <a:solidFill>
                  <a:schemeClr val="tx1"/>
                </a:solidFill>
              </a:rPr>
              <a:t> the accumulation of dirt and shall not pose any risk of physical and/or microbiological contamination.</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4.9.4.2. Where false ceilings are used, an access to the void shall be provided in order to facilitate cleaning, maintenance and inspections for pest  control.</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153</a:t>
            </a:fld>
            <a:endParaRPr lang="en-US"/>
          </a:p>
        </p:txBody>
      </p:sp>
    </p:spTree>
    <p:extLst>
      <p:ext uri="{BB962C8B-B14F-4D97-AF65-F5344CB8AC3E}">
        <p14:creationId xmlns:p14="http://schemas.microsoft.com/office/powerpoint/2010/main" val="420645154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4.9.5. Windows and other openings</a:t>
            </a:r>
            <a:endParaRPr lang="pt-PT" sz="2800" b="1" dirty="0">
              <a:solidFill>
                <a:schemeClr val="tx1"/>
              </a:solidFill>
            </a:endParaRPr>
          </a:p>
          <a:p>
            <a:pPr marL="0" lvl="2" algn="l">
              <a:lnSpc>
                <a:spcPts val="3600"/>
              </a:lnSpc>
            </a:pPr>
            <a:r>
              <a:rPr lang="en-US" b="1" dirty="0">
                <a:solidFill>
                  <a:schemeClr val="tx1"/>
                </a:solidFill>
              </a:rPr>
              <a:t>4.9.5.1. Windows and other openings shall be designed and constructed to avoid the accumulation of dirt and shall be maintained in good condition.</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pt-PT" b="1" dirty="0">
                <a:solidFill>
                  <a:schemeClr val="tx1"/>
                </a:solidFill>
              </a:rPr>
              <a:t>4.9.5.2. </a:t>
            </a:r>
            <a:r>
              <a:rPr lang="en-US" b="1" dirty="0">
                <a:solidFill>
                  <a:schemeClr val="tx1"/>
                </a:solidFill>
              </a:rPr>
              <a:t>Where there is risk of contamination, windows and roof glazing shall remain closed and fixed during production.</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154</a:t>
            </a:fld>
            <a:endParaRPr lang="en-US"/>
          </a:p>
        </p:txBody>
      </p:sp>
    </p:spTree>
    <p:extLst>
      <p:ext uri="{BB962C8B-B14F-4D97-AF65-F5344CB8AC3E}">
        <p14:creationId xmlns:p14="http://schemas.microsoft.com/office/powerpoint/2010/main" val="88436065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4.9.5.3. Where windows and roof glazing are designed to be opened for ventilation purposes, they shall be fitted with easily removable, good condition pest screens or other measures in order to avoid any contamination.</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4.9.5.4. In areas where unpackaged product is handled, windows shall be protected against breakage.</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155</a:t>
            </a:fld>
            <a:endParaRPr lang="en-US"/>
          </a:p>
        </p:txBody>
      </p:sp>
    </p:spTree>
    <p:extLst>
      <p:ext uri="{BB962C8B-B14F-4D97-AF65-F5344CB8AC3E}">
        <p14:creationId xmlns:p14="http://schemas.microsoft.com/office/powerpoint/2010/main" val="294072857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2800" b="1" dirty="0">
                <a:solidFill>
                  <a:schemeClr val="tx1"/>
                </a:solidFill>
              </a:rPr>
              <a:t>4.9.6. Doors and gates</a:t>
            </a:r>
            <a:endParaRPr lang="pt-PT" sz="28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4.9.6.1. Doors and gates shall be in good condition (e.g. no splinter-</a:t>
            </a:r>
            <a:endParaRPr lang="pt-PT" b="1" dirty="0">
              <a:solidFill>
                <a:schemeClr val="tx1"/>
              </a:solidFill>
            </a:endParaRPr>
          </a:p>
          <a:p>
            <a:pPr marL="0" lvl="2" algn="l">
              <a:lnSpc>
                <a:spcPts val="3600"/>
              </a:lnSpc>
            </a:pPr>
            <a:r>
              <a:rPr lang="en-US" b="1" dirty="0" err="1">
                <a:solidFill>
                  <a:schemeClr val="tx1"/>
                </a:solidFill>
              </a:rPr>
              <a:t>ing</a:t>
            </a:r>
            <a:r>
              <a:rPr lang="en-US" b="1" dirty="0">
                <a:solidFill>
                  <a:schemeClr val="tx1"/>
                </a:solidFill>
              </a:rPr>
              <a:t> parts, flaking paints or corrosion) and easy to clean.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4.9.6.2. External doors and gates shall be constructed to prevent the ingress of pests; if possible, they shall be self-closing.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156</a:t>
            </a:fld>
            <a:endParaRPr lang="en-US"/>
          </a:p>
        </p:txBody>
      </p:sp>
    </p:spTree>
    <p:extLst>
      <p:ext uri="{BB962C8B-B14F-4D97-AF65-F5344CB8AC3E}">
        <p14:creationId xmlns:p14="http://schemas.microsoft.com/office/powerpoint/2010/main" val="283186955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sz="2800" b="1" dirty="0">
                <a:solidFill>
                  <a:schemeClr val="tx1"/>
                </a:solidFill>
              </a:rPr>
              <a:t>4.9.7. Lighting</a:t>
            </a:r>
            <a:endParaRPr lang="pt-PT" sz="28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4.9.7.1. All working areas shall have adequate lighting.</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4.9.7.2. All lighting equipment shall be protected by shatter proof covers and installed to </a:t>
            </a:r>
            <a:r>
              <a:rPr lang="en-US" b="1" dirty="0" err="1">
                <a:solidFill>
                  <a:schemeClr val="tx1"/>
                </a:solidFill>
              </a:rPr>
              <a:t>minimise</a:t>
            </a:r>
            <a:r>
              <a:rPr lang="en-US" b="1" dirty="0">
                <a:solidFill>
                  <a:schemeClr val="tx1"/>
                </a:solidFill>
              </a:rPr>
              <a:t> the risk of breakage.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157</a:t>
            </a:fld>
            <a:endParaRPr lang="en-US"/>
          </a:p>
        </p:txBody>
      </p:sp>
    </p:spTree>
    <p:extLst>
      <p:ext uri="{BB962C8B-B14F-4D97-AF65-F5344CB8AC3E}">
        <p14:creationId xmlns:p14="http://schemas.microsoft.com/office/powerpoint/2010/main" val="56113288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2800" b="1" dirty="0">
                <a:solidFill>
                  <a:schemeClr val="tx1"/>
                </a:solidFill>
              </a:rPr>
              <a:t>4.9.8. Air  conditioning/Ventilation</a:t>
            </a:r>
            <a:endParaRPr lang="pt-PT" sz="28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4.9.8.1. Adequate natural and/or artificial ventilation shall exist in all</a:t>
            </a:r>
            <a:r>
              <a:rPr lang="pt-PT" b="1" dirty="0">
                <a:solidFill>
                  <a:schemeClr val="tx1"/>
                </a:solidFill>
              </a:rPr>
              <a:t> </a:t>
            </a:r>
            <a:r>
              <a:rPr lang="en-US" b="1" dirty="0">
                <a:solidFill>
                  <a:schemeClr val="tx1"/>
                </a:solidFill>
              </a:rPr>
              <a:t>areas.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4.9.8.2. If ventilation </a:t>
            </a:r>
            <a:r>
              <a:rPr lang="en-US" b="1" dirty="0" err="1">
                <a:solidFill>
                  <a:schemeClr val="tx1"/>
                </a:solidFill>
              </a:rPr>
              <a:t>equipments</a:t>
            </a:r>
            <a:r>
              <a:rPr lang="en-US" b="1" dirty="0">
                <a:solidFill>
                  <a:schemeClr val="tx1"/>
                </a:solidFill>
              </a:rPr>
              <a:t> are installed, filters and other components which require cleaning or replacement shall be easily accessible.</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158</a:t>
            </a:fld>
            <a:endParaRPr lang="en-US"/>
          </a:p>
        </p:txBody>
      </p:sp>
    </p:spTree>
    <p:extLst>
      <p:ext uri="{BB962C8B-B14F-4D97-AF65-F5344CB8AC3E}">
        <p14:creationId xmlns:p14="http://schemas.microsoft.com/office/powerpoint/2010/main" val="178662542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4.9.8.3. Air conditioning equipment and artificially generated airflow</a:t>
            </a:r>
            <a:r>
              <a:rPr lang="pt-PT" b="1" dirty="0">
                <a:solidFill>
                  <a:schemeClr val="tx1"/>
                </a:solidFill>
              </a:rPr>
              <a:t> </a:t>
            </a:r>
            <a:r>
              <a:rPr lang="en-US" b="1" dirty="0">
                <a:solidFill>
                  <a:schemeClr val="tx1"/>
                </a:solidFill>
              </a:rPr>
              <a:t>shall not lead to any product safety or quality risks.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4.9.8.4. Dust extraction equipment shall be installed in areas where considerable amounts of dust are  generated.</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159</a:t>
            </a:fld>
            <a:endParaRPr lang="en-US"/>
          </a:p>
        </p:txBody>
      </p:sp>
    </p:spTree>
    <p:extLst>
      <p:ext uri="{BB962C8B-B14F-4D97-AF65-F5344CB8AC3E}">
        <p14:creationId xmlns:p14="http://schemas.microsoft.com/office/powerpoint/2010/main" val="2693952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3. The certification process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a:t>
            </a:fld>
            <a:endParaRPr lang="en-US"/>
          </a:p>
        </p:txBody>
      </p:sp>
    </p:spTree>
    <p:extLst>
      <p:ext uri="{BB962C8B-B14F-4D97-AF65-F5344CB8AC3E}">
        <p14:creationId xmlns:p14="http://schemas.microsoft.com/office/powerpoint/2010/main" val="191760084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4.9.9. Water supply</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4.9.9.1. Water which is used as ingredient in the production process, or for cleaning, shall be of potable quality and supplied in sufficient quantity; this also applies to steam and ice used within the production area. A supply of potable water shall be available at all times.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160</a:t>
            </a:fld>
            <a:endParaRPr lang="en-US"/>
          </a:p>
        </p:txBody>
      </p:sp>
    </p:spTree>
    <p:extLst>
      <p:ext uri="{BB962C8B-B14F-4D97-AF65-F5344CB8AC3E}">
        <p14:creationId xmlns:p14="http://schemas.microsoft.com/office/powerpoint/2010/main" val="141082540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4.9.9.2. Recycled water which is used in the process shall not pose a contamination risk. The water shall comply with applicable legal requirements for potable water; records of compliance testing shall be available.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4.9.9.3. The quality of water, steam or ice shall be monitored following a risk based sampling plan.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161</a:t>
            </a:fld>
            <a:endParaRPr lang="en-US"/>
          </a:p>
        </p:txBody>
      </p:sp>
    </p:spTree>
    <p:extLst>
      <p:ext uri="{BB962C8B-B14F-4D97-AF65-F5344CB8AC3E}">
        <p14:creationId xmlns:p14="http://schemas.microsoft.com/office/powerpoint/2010/main" val="424477878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4.9.9.4. Non-potable water shall be transported in separate, properly marked piping. Such piping shall not be connected to the drinking water system, or allow the possibility of reflux to contaminate potable water sources or the factory environment.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162</a:t>
            </a:fld>
            <a:endParaRPr lang="en-US"/>
          </a:p>
        </p:txBody>
      </p:sp>
    </p:spTree>
    <p:extLst>
      <p:ext uri="{BB962C8B-B14F-4D97-AF65-F5344CB8AC3E}">
        <p14:creationId xmlns:p14="http://schemas.microsoft.com/office/powerpoint/2010/main" val="34527451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2800" b="1" dirty="0">
                <a:solidFill>
                  <a:schemeClr val="tx1"/>
                </a:solidFill>
              </a:rPr>
              <a:t>4.9.10. Compressed air</a:t>
            </a:r>
            <a:endParaRPr lang="pt-PT" sz="2800" b="1" dirty="0">
              <a:solidFill>
                <a:schemeClr val="tx1"/>
              </a:solidFill>
            </a:endParaRPr>
          </a:p>
          <a:p>
            <a:pPr marL="0" lvl="2" algn="l">
              <a:lnSpc>
                <a:spcPts val="3600"/>
              </a:lnSpc>
            </a:pPr>
            <a:r>
              <a:rPr lang="en-US" b="1" dirty="0">
                <a:solidFill>
                  <a:schemeClr val="tx1"/>
                </a:solidFill>
              </a:rPr>
              <a:t>4.9.10.1. The quality of compressed air that comes in direct contact with food or primary packaging material shall be monitored based on hazard analysis and assessment of associated risks.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4.9.10.2. Compressed air shall not pose a risk of contamination.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163</a:t>
            </a:fld>
            <a:endParaRPr lang="en-US"/>
          </a:p>
        </p:txBody>
      </p:sp>
    </p:spTree>
    <p:extLst>
      <p:ext uri="{BB962C8B-B14F-4D97-AF65-F5344CB8AC3E}">
        <p14:creationId xmlns:p14="http://schemas.microsoft.com/office/powerpoint/2010/main" val="113376486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4.10. </a:t>
            </a:r>
            <a:r>
              <a:rPr lang="pt-PT" sz="3200" b="1" dirty="0" err="1">
                <a:solidFill>
                  <a:schemeClr val="tx1"/>
                </a:solidFill>
              </a:rPr>
              <a:t>Cleaning</a:t>
            </a:r>
            <a:r>
              <a:rPr lang="pt-PT" sz="3200" b="1" dirty="0">
                <a:solidFill>
                  <a:schemeClr val="tx1"/>
                </a:solidFill>
              </a:rPr>
              <a:t> </a:t>
            </a:r>
            <a:r>
              <a:rPr lang="pt-PT" sz="3200" b="1" dirty="0" err="1">
                <a:solidFill>
                  <a:schemeClr val="tx1"/>
                </a:solidFill>
              </a:rPr>
              <a:t>and</a:t>
            </a:r>
            <a:r>
              <a:rPr lang="pt-PT" sz="3200" b="1" dirty="0">
                <a:solidFill>
                  <a:schemeClr val="tx1"/>
                </a:solidFill>
              </a:rPr>
              <a:t> </a:t>
            </a:r>
            <a:r>
              <a:rPr lang="pt-PT" sz="3200" b="1" dirty="0" err="1">
                <a:solidFill>
                  <a:schemeClr val="tx1"/>
                </a:solidFill>
              </a:rPr>
              <a:t>desinfection</a:t>
            </a:r>
            <a:endParaRPr lang="pt-PT" sz="3200" b="1" dirty="0">
              <a:solidFill>
                <a:schemeClr val="tx1"/>
              </a:solidFill>
            </a:endParaRPr>
          </a:p>
          <a:p>
            <a:pPr marL="0" lvl="2" algn="l">
              <a:lnSpc>
                <a:spcPts val="3600"/>
              </a:lnSpc>
            </a:pPr>
            <a:r>
              <a:rPr lang="pt-PT" b="1" dirty="0">
                <a:solidFill>
                  <a:schemeClr val="tx1"/>
                </a:solidFill>
              </a:rPr>
              <a:t>4.10.1. </a:t>
            </a:r>
            <a:r>
              <a:rPr lang="en-US" altLang="pt-PT" b="1" dirty="0">
                <a:solidFill>
                  <a:schemeClr val="tx1"/>
                </a:solidFill>
              </a:rPr>
              <a:t>Based on hazard analysis and assessment of associated risks, cleaning and disinfection schedules shall be available and implemented. These shall specify:</a:t>
            </a:r>
            <a:endParaRPr lang="pt-PT" altLang="pt-PT" b="1" dirty="0">
              <a:solidFill>
                <a:schemeClr val="tx1"/>
              </a:solidFill>
            </a:endParaRPr>
          </a:p>
          <a:p>
            <a:pPr marL="342900" lvl="2" indent="-342900" algn="l">
              <a:lnSpc>
                <a:spcPts val="3600"/>
              </a:lnSpc>
              <a:buFontTx/>
              <a:buChar char="-"/>
            </a:pPr>
            <a:r>
              <a:rPr lang="en-US" altLang="pt-PT" b="1" dirty="0">
                <a:solidFill>
                  <a:schemeClr val="tx1"/>
                </a:solidFill>
              </a:rPr>
              <a:t>Objectives</a:t>
            </a:r>
            <a:r>
              <a:rPr lang="pt-PT" altLang="pt-PT" b="1" dirty="0">
                <a:solidFill>
                  <a:schemeClr val="tx1"/>
                </a:solidFill>
              </a:rPr>
              <a:t>			- </a:t>
            </a:r>
            <a:r>
              <a:rPr lang="en-US" altLang="pt-PT" b="1" dirty="0">
                <a:solidFill>
                  <a:schemeClr val="tx1"/>
                </a:solidFill>
              </a:rPr>
              <a:t>responsibilities</a:t>
            </a:r>
            <a:endParaRPr lang="pt-PT" altLang="pt-PT" b="1" dirty="0">
              <a:solidFill>
                <a:schemeClr val="tx1"/>
              </a:solidFill>
            </a:endParaRPr>
          </a:p>
          <a:p>
            <a:pPr marL="342900" lvl="2" indent="-342900" algn="l" fontAlgn="base">
              <a:lnSpc>
                <a:spcPts val="3600"/>
              </a:lnSpc>
              <a:spcAft>
                <a:spcPct val="0"/>
              </a:spcAft>
              <a:buFontTx/>
              <a:buChar char="-"/>
              <a:tabLst>
                <a:tab pos="792163" algn="l"/>
              </a:tabLst>
            </a:pPr>
            <a:r>
              <a:rPr lang="en-US" altLang="pt-PT" b="1" dirty="0">
                <a:solidFill>
                  <a:schemeClr val="tx1"/>
                </a:solidFill>
              </a:rPr>
              <a:t>the products used and their instructions for use</a:t>
            </a:r>
            <a:endParaRPr lang="pt-PT" altLang="pt-PT" b="1" dirty="0">
              <a:solidFill>
                <a:schemeClr val="tx1"/>
              </a:solidFill>
            </a:endParaRPr>
          </a:p>
          <a:p>
            <a:pPr marL="342900" lvl="2" indent="-342900" algn="l" fontAlgn="base">
              <a:lnSpc>
                <a:spcPts val="3600"/>
              </a:lnSpc>
              <a:spcAft>
                <a:spcPct val="0"/>
              </a:spcAft>
              <a:buFontTx/>
              <a:buChar char="-"/>
              <a:tabLst>
                <a:tab pos="792163" algn="l"/>
              </a:tabLst>
            </a:pPr>
            <a:r>
              <a:rPr lang="en-US" altLang="pt-PT" b="1" dirty="0">
                <a:solidFill>
                  <a:schemeClr val="tx1"/>
                </a:solidFill>
              </a:rPr>
              <a:t>the areas to be cleaned and/or disinfected</a:t>
            </a:r>
            <a:endParaRPr lang="pt-PT" altLang="pt-PT" b="1" dirty="0">
              <a:solidFill>
                <a:schemeClr val="tx1"/>
              </a:solidFill>
            </a:endParaRPr>
          </a:p>
          <a:p>
            <a:pPr marL="342900" lvl="2" indent="-342900" algn="l" fontAlgn="base">
              <a:lnSpc>
                <a:spcPts val="3600"/>
              </a:lnSpc>
              <a:spcAft>
                <a:spcPct val="0"/>
              </a:spcAft>
              <a:buFontTx/>
              <a:buChar char="-"/>
              <a:tabLst>
                <a:tab pos="792163" algn="l"/>
              </a:tabLst>
            </a:pPr>
            <a:r>
              <a:rPr lang="en-US" altLang="pt-PT" b="1" dirty="0">
                <a:solidFill>
                  <a:schemeClr val="tx1"/>
                </a:solidFill>
              </a:rPr>
              <a:t>cleaning frequency</a:t>
            </a:r>
            <a:r>
              <a:rPr lang="pt-PT" altLang="pt-PT" b="1" dirty="0">
                <a:solidFill>
                  <a:schemeClr val="tx1"/>
                </a:solidFill>
              </a:rPr>
              <a:t>		- </a:t>
            </a:r>
            <a:r>
              <a:rPr lang="en-US" altLang="pt-PT" b="1" dirty="0">
                <a:solidFill>
                  <a:schemeClr val="tx1"/>
                </a:solidFill>
              </a:rPr>
              <a:t>documentation requirements</a:t>
            </a:r>
            <a:endParaRPr lang="pt-PT" altLang="pt-PT" b="1" dirty="0">
              <a:solidFill>
                <a:schemeClr val="tx1"/>
              </a:solidFill>
            </a:endParaRPr>
          </a:p>
          <a:p>
            <a:pPr marL="342900" lvl="2" indent="-342900" algn="l" fontAlgn="base">
              <a:lnSpc>
                <a:spcPts val="3600"/>
              </a:lnSpc>
              <a:spcAft>
                <a:spcPct val="0"/>
              </a:spcAft>
              <a:buFontTx/>
              <a:buChar char="-"/>
              <a:tabLst>
                <a:tab pos="792163" algn="l"/>
              </a:tabLst>
            </a:pPr>
            <a:r>
              <a:rPr lang="en-US" altLang="pt-PT" b="1" dirty="0">
                <a:solidFill>
                  <a:schemeClr val="tx1"/>
                </a:solidFill>
              </a:rPr>
              <a:t>hazard symbols (if necessary).</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164</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357085736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tabLst>
                <a:tab pos="792163" algn="l"/>
              </a:tabLst>
            </a:pPr>
            <a:endParaRPr lang="en-US" altLang="pt-PT" b="1" dirty="0">
              <a:solidFill>
                <a:schemeClr val="tx1"/>
              </a:solidFill>
            </a:endParaRPr>
          </a:p>
          <a:p>
            <a:pPr marL="0" lvl="2" algn="l" fontAlgn="base">
              <a:lnSpc>
                <a:spcPts val="3600"/>
              </a:lnSpc>
              <a:spcAft>
                <a:spcPct val="0"/>
              </a:spcAft>
              <a:tabLst>
                <a:tab pos="792163" algn="l"/>
              </a:tabLst>
            </a:pPr>
            <a:r>
              <a:rPr lang="en-US" altLang="pt-PT" b="1" dirty="0">
                <a:solidFill>
                  <a:schemeClr val="tx1"/>
                </a:solidFill>
              </a:rPr>
              <a:t>4.10.2. Cleaning and disinfection schedules shall be implemented and documented.</a:t>
            </a:r>
          </a:p>
          <a:p>
            <a:pPr marL="0" lvl="2" algn="l" fontAlgn="base">
              <a:lnSpc>
                <a:spcPts val="3600"/>
              </a:lnSpc>
              <a:spcAft>
                <a:spcPct val="0"/>
              </a:spcAft>
              <a:tabLst>
                <a:tab pos="792163" algn="l"/>
              </a:tabLst>
            </a:pPr>
            <a:endParaRPr lang="pt-PT" altLang="pt-PT" b="1" dirty="0">
              <a:solidFill>
                <a:schemeClr val="tx1"/>
              </a:solidFill>
            </a:endParaRPr>
          </a:p>
          <a:p>
            <a:pPr marL="0" lvl="2" algn="l" fontAlgn="base">
              <a:lnSpc>
                <a:spcPts val="3600"/>
              </a:lnSpc>
              <a:spcAft>
                <a:spcPct val="0"/>
              </a:spcAft>
              <a:tabLst>
                <a:tab pos="792163" algn="l"/>
              </a:tabLst>
            </a:pPr>
            <a:r>
              <a:rPr lang="en-US" altLang="pt-PT" b="1" dirty="0">
                <a:solidFill>
                  <a:schemeClr val="tx1"/>
                </a:solidFill>
              </a:rPr>
              <a:t>4.10.3. Only qualified personnel shall be allowed to undertake cleaning and disinfection. The personnel shall be trained and retrained to carry out the cleaning schedules.</a:t>
            </a:r>
            <a:endParaRPr lang="pt-PT" alt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165</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274235923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tabLst>
                <a:tab pos="792163" algn="l"/>
              </a:tabLst>
            </a:pPr>
            <a:endParaRPr lang="en-US" altLang="pt-PT" b="1" dirty="0">
              <a:solidFill>
                <a:schemeClr val="tx1"/>
              </a:solidFill>
            </a:endParaRPr>
          </a:p>
          <a:p>
            <a:pPr marL="0" lvl="2" algn="l" fontAlgn="base">
              <a:lnSpc>
                <a:spcPts val="3600"/>
              </a:lnSpc>
              <a:spcAft>
                <a:spcPct val="0"/>
              </a:spcAft>
              <a:tabLst>
                <a:tab pos="792163" algn="l"/>
              </a:tabLst>
            </a:pPr>
            <a:r>
              <a:rPr lang="en-US" altLang="pt-PT" b="1" dirty="0">
                <a:solidFill>
                  <a:schemeClr val="tx1"/>
                </a:solidFill>
              </a:rPr>
              <a:t>4.10.4. The effectiveness and safety of the cleaning and disinfection measures, based on hazard analysis and assessment of associated risks, shall be verified and documented according to a sampling schedule by using appropriate procedures. Resultant corrective actions shall be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166</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41372272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tabLst>
                <a:tab pos="792163" algn="l"/>
              </a:tabLst>
            </a:pPr>
            <a:endParaRPr lang="en-US" altLang="pt-PT" b="1" dirty="0">
              <a:solidFill>
                <a:schemeClr val="tx1"/>
              </a:solidFill>
            </a:endParaRPr>
          </a:p>
          <a:p>
            <a:pPr marL="0" lvl="2" algn="l" fontAlgn="base">
              <a:lnSpc>
                <a:spcPts val="3600"/>
              </a:lnSpc>
              <a:spcAft>
                <a:spcPct val="0"/>
              </a:spcAft>
              <a:tabLst>
                <a:tab pos="792163" algn="l"/>
              </a:tabLst>
            </a:pPr>
            <a:r>
              <a:rPr lang="en-US" altLang="pt-PT" b="1" dirty="0">
                <a:solidFill>
                  <a:schemeClr val="tx1"/>
                </a:solidFill>
              </a:rPr>
              <a:t>4.10.5. Cleaning and disinfection schedules shall be reviewed and modified, if necessary, in the event of a change to product, process or cleaning equipment.</a:t>
            </a:r>
          </a:p>
          <a:p>
            <a:pPr marL="0" lvl="2" algn="l" fontAlgn="base">
              <a:lnSpc>
                <a:spcPts val="3600"/>
              </a:lnSpc>
              <a:spcAft>
                <a:spcPct val="0"/>
              </a:spcAft>
              <a:tabLst>
                <a:tab pos="792163" algn="l"/>
              </a:tabLst>
            </a:pPr>
            <a:endParaRPr lang="en-US" altLang="pt-PT" b="1" dirty="0">
              <a:solidFill>
                <a:schemeClr val="tx1"/>
              </a:solidFill>
            </a:endParaRPr>
          </a:p>
          <a:p>
            <a:pPr marL="0" lvl="2" algn="l" fontAlgn="base">
              <a:lnSpc>
                <a:spcPts val="3600"/>
              </a:lnSpc>
              <a:spcAft>
                <a:spcPct val="0"/>
              </a:spcAft>
              <a:tabLst>
                <a:tab pos="792163" algn="l"/>
              </a:tabLst>
            </a:pPr>
            <a:r>
              <a:rPr lang="en-US" altLang="pt-PT" b="1" dirty="0">
                <a:solidFill>
                  <a:schemeClr val="tx1"/>
                </a:solidFill>
              </a:rPr>
              <a:t>4.10.6. The intended use of cleaning utensils shall be clearly identified. Cleaning utensils shall be used in a way to avoid contamination.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167</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
        <p:nvSpPr>
          <p:cNvPr id="4" name="Rectangle 2">
            <a:extLst>
              <a:ext uri="{FF2B5EF4-FFF2-40B4-BE49-F238E27FC236}">
                <a16:creationId xmlns:a16="http://schemas.microsoft.com/office/drawing/2014/main" id="{A9BC358D-34D5-4DFD-930C-C4615CFD3F5F}"/>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lvl1pPr eaLnBrk="0" fontAlgn="base" hangingPunct="0">
              <a:spcBef>
                <a:spcPct val="0"/>
              </a:spcBef>
              <a:spcAft>
                <a:spcPct val="0"/>
              </a:spcAft>
              <a:tabLst>
                <a:tab pos="792163" algn="l"/>
              </a:tabLst>
              <a:defRPr>
                <a:solidFill>
                  <a:schemeClr val="tx1"/>
                </a:solidFill>
                <a:latin typeface="Arial" panose="020B0604020202020204" pitchFamily="34" charset="0"/>
              </a:defRPr>
            </a:lvl1pPr>
            <a:lvl2pPr eaLnBrk="0" fontAlgn="base" hangingPunct="0">
              <a:spcBef>
                <a:spcPct val="0"/>
              </a:spcBef>
              <a:spcAft>
                <a:spcPct val="0"/>
              </a:spcAft>
              <a:tabLst>
                <a:tab pos="792163" algn="l"/>
              </a:tabLst>
              <a:defRPr>
                <a:solidFill>
                  <a:schemeClr val="tx1"/>
                </a:solidFill>
                <a:latin typeface="Arial" panose="020B0604020202020204" pitchFamily="34" charset="0"/>
              </a:defRPr>
            </a:lvl2pPr>
            <a:lvl3pPr eaLnBrk="0" fontAlgn="base" hangingPunct="0">
              <a:spcBef>
                <a:spcPct val="0"/>
              </a:spcBef>
              <a:spcAft>
                <a:spcPct val="0"/>
              </a:spcAft>
              <a:tabLst>
                <a:tab pos="792163" algn="l"/>
              </a:tabLst>
              <a:defRPr>
                <a:solidFill>
                  <a:schemeClr val="tx1"/>
                </a:solidFill>
                <a:latin typeface="Arial" panose="020B0604020202020204" pitchFamily="34" charset="0"/>
              </a:defRPr>
            </a:lvl3pPr>
            <a:lvl4pPr eaLnBrk="0" fontAlgn="base" hangingPunct="0">
              <a:spcBef>
                <a:spcPct val="0"/>
              </a:spcBef>
              <a:spcAft>
                <a:spcPct val="0"/>
              </a:spcAft>
              <a:tabLst>
                <a:tab pos="792163" algn="l"/>
              </a:tabLst>
              <a:defRPr>
                <a:solidFill>
                  <a:schemeClr val="tx1"/>
                </a:solidFill>
                <a:latin typeface="Arial" panose="020B0604020202020204" pitchFamily="34" charset="0"/>
              </a:defRPr>
            </a:lvl4pPr>
            <a:lvl5pPr eaLnBrk="0" fontAlgn="base" hangingPunct="0">
              <a:spcBef>
                <a:spcPct val="0"/>
              </a:spcBef>
              <a:spcAft>
                <a:spcPct val="0"/>
              </a:spcAft>
              <a:tabLst>
                <a:tab pos="792163" algn="l"/>
              </a:tabLst>
              <a:defRPr>
                <a:solidFill>
                  <a:schemeClr val="tx1"/>
                </a:solidFill>
                <a:latin typeface="Arial" panose="020B0604020202020204" pitchFamily="34" charset="0"/>
              </a:defRPr>
            </a:lvl5pPr>
            <a:lvl6pPr eaLnBrk="0" fontAlgn="base" hangingPunct="0">
              <a:spcBef>
                <a:spcPct val="0"/>
              </a:spcBef>
              <a:spcAft>
                <a:spcPct val="0"/>
              </a:spcAft>
              <a:tabLst>
                <a:tab pos="792163" algn="l"/>
              </a:tabLst>
              <a:defRPr>
                <a:solidFill>
                  <a:schemeClr val="tx1"/>
                </a:solidFill>
                <a:latin typeface="Arial" panose="020B0604020202020204" pitchFamily="34" charset="0"/>
              </a:defRPr>
            </a:lvl6pPr>
            <a:lvl7pPr eaLnBrk="0" fontAlgn="base" hangingPunct="0">
              <a:spcBef>
                <a:spcPct val="0"/>
              </a:spcBef>
              <a:spcAft>
                <a:spcPct val="0"/>
              </a:spcAft>
              <a:tabLst>
                <a:tab pos="792163" algn="l"/>
              </a:tabLst>
              <a:defRPr>
                <a:solidFill>
                  <a:schemeClr val="tx1"/>
                </a:solidFill>
                <a:latin typeface="Arial" panose="020B0604020202020204" pitchFamily="34" charset="0"/>
              </a:defRPr>
            </a:lvl7pPr>
            <a:lvl8pPr eaLnBrk="0" fontAlgn="base" hangingPunct="0">
              <a:spcBef>
                <a:spcPct val="0"/>
              </a:spcBef>
              <a:spcAft>
                <a:spcPct val="0"/>
              </a:spcAft>
              <a:tabLst>
                <a:tab pos="792163" algn="l"/>
              </a:tabLst>
              <a:defRPr>
                <a:solidFill>
                  <a:schemeClr val="tx1"/>
                </a:solidFill>
                <a:latin typeface="Arial" panose="020B0604020202020204" pitchFamily="34" charset="0"/>
              </a:defRPr>
            </a:lvl8pPr>
            <a:lvl9pPr eaLnBrk="0" fontAlgn="base" hangingPunct="0">
              <a:spcBef>
                <a:spcPct val="0"/>
              </a:spcBef>
              <a:spcAft>
                <a:spcPct val="0"/>
              </a:spcAft>
              <a:tabLst>
                <a:tab pos="792163" algn="l"/>
              </a:tabLst>
              <a:defRPr>
                <a:solidFill>
                  <a:schemeClr val="tx1"/>
                </a:solidFill>
                <a:latin typeface="Arial" panose="020B0604020202020204" pitchFamily="34" charset="0"/>
              </a:defRPr>
            </a:lvl9pPr>
          </a:lstStyle>
          <a:p>
            <a:pPr marL="914400" marR="0" lvl="2" indent="0" algn="l" defTabSz="914400" rtl="0" eaLnBrk="0" fontAlgn="base" latinLnBrk="0" hangingPunct="0">
              <a:lnSpc>
                <a:spcPct val="100000"/>
              </a:lnSpc>
              <a:spcBef>
                <a:spcPct val="0"/>
              </a:spcBef>
              <a:spcAft>
                <a:spcPct val="0"/>
              </a:spcAft>
              <a:buClrTx/>
              <a:buSzTx/>
              <a:buFontTx/>
              <a:buAutoNum type="arabicPeriod"/>
              <a:tabLst>
                <a:tab pos="792163" algn="l"/>
              </a:tabLst>
            </a:pPr>
            <a:r>
              <a:rPr kumimoji="0" lang="en-US" altLang="pt-PT" sz="1100" b="0" i="0" u="none" strike="noStrike" cap="none" normalizeH="0" baseline="0">
                <a:ln>
                  <a:noFill/>
                </a:ln>
                <a:solidFill>
                  <a:srgbClr val="093264"/>
                </a:solidFill>
                <a:effectLst/>
                <a:latin typeface="Arial" panose="020B0604020202020204" pitchFamily="34" charset="0"/>
                <a:ea typeface="Arial" panose="020B0604020202020204" pitchFamily="34" charset="0"/>
              </a:rPr>
              <a:t>cleaning equipment.</a:t>
            </a:r>
            <a:endParaRPr kumimoji="0" lang="pt-PT" altLang="pt-PT"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92163" algn="l"/>
              </a:tabLst>
            </a:pPr>
            <a:endParaRPr kumimoji="0" lang="pt-PT" altLang="pt-PT" sz="1800" b="0" i="0" u="none" strike="noStrike" cap="none" normalizeH="0" baseline="0">
              <a:ln>
                <a:noFill/>
              </a:ln>
              <a:solidFill>
                <a:schemeClr val="tx1"/>
              </a:solidFill>
              <a:effectLst/>
              <a:latin typeface="Arial" panose="020B0604020202020204" pitchFamily="34" charset="0"/>
            </a:endParaRPr>
          </a:p>
        </p:txBody>
      </p:sp>
      <p:sp>
        <p:nvSpPr>
          <p:cNvPr id="5" name="Line 1">
            <a:extLst>
              <a:ext uri="{FF2B5EF4-FFF2-40B4-BE49-F238E27FC236}">
                <a16:creationId xmlns:a16="http://schemas.microsoft.com/office/drawing/2014/main" id="{B92C67E8-22D0-4B7B-9D69-8DB03D61C905}"/>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405925474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tabLst>
                <a:tab pos="792163" algn="l"/>
              </a:tabLst>
            </a:pPr>
            <a:r>
              <a:rPr lang="en-US" altLang="pt-PT" b="1" dirty="0">
                <a:solidFill>
                  <a:schemeClr val="tx1"/>
                </a:solidFill>
              </a:rPr>
              <a:t>4.10.7. Current data sheets and instructions for use shall be available for chemicals and cleaning agents. Personnel responsible for cleaning shall be able to demonstrate their knowledge of such instructions, which shall be always available on site.</a:t>
            </a:r>
            <a:endParaRPr lang="pt-PT" altLang="pt-PT" b="1" dirty="0">
              <a:solidFill>
                <a:schemeClr val="tx1"/>
              </a:solidFill>
            </a:endParaRPr>
          </a:p>
          <a:p>
            <a:pPr marL="0" lvl="2" algn="l" fontAlgn="base">
              <a:lnSpc>
                <a:spcPts val="3600"/>
              </a:lnSpc>
              <a:spcAft>
                <a:spcPct val="0"/>
              </a:spcAft>
              <a:tabLst>
                <a:tab pos="792163" algn="l"/>
              </a:tabLst>
            </a:pPr>
            <a:endParaRPr lang="pt-PT" altLang="pt-PT" b="1" dirty="0">
              <a:solidFill>
                <a:schemeClr val="tx1"/>
              </a:solidFill>
            </a:endParaRPr>
          </a:p>
          <a:p>
            <a:pPr marL="0" lvl="2" algn="l" fontAlgn="base">
              <a:lnSpc>
                <a:spcPts val="3600"/>
              </a:lnSpc>
              <a:spcAft>
                <a:spcPct val="0"/>
              </a:spcAft>
              <a:tabLst>
                <a:tab pos="792163" algn="l"/>
              </a:tabLst>
            </a:pPr>
            <a:r>
              <a:rPr lang="pt-PT" altLang="pt-PT" b="1" dirty="0">
                <a:solidFill>
                  <a:schemeClr val="tx1"/>
                </a:solidFill>
              </a:rPr>
              <a:t>4.10.8. </a:t>
            </a:r>
            <a:r>
              <a:rPr lang="en-US" altLang="pt-PT" b="1" dirty="0">
                <a:solidFill>
                  <a:schemeClr val="tx1"/>
                </a:solidFill>
              </a:rPr>
              <a:t>Cleaning chemicals shall be clearly labelled, used and stored appropriately, to avoid contamination.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168</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
        <p:nvSpPr>
          <p:cNvPr id="4" name="Rectangle 2">
            <a:extLst>
              <a:ext uri="{FF2B5EF4-FFF2-40B4-BE49-F238E27FC236}">
                <a16:creationId xmlns:a16="http://schemas.microsoft.com/office/drawing/2014/main" id="{A9BC358D-34D5-4DFD-930C-C4615CFD3F5F}"/>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lvl1pPr eaLnBrk="0" fontAlgn="base" hangingPunct="0">
              <a:spcBef>
                <a:spcPct val="0"/>
              </a:spcBef>
              <a:spcAft>
                <a:spcPct val="0"/>
              </a:spcAft>
              <a:tabLst>
                <a:tab pos="792163" algn="l"/>
              </a:tabLst>
              <a:defRPr>
                <a:solidFill>
                  <a:schemeClr val="tx1"/>
                </a:solidFill>
                <a:latin typeface="Arial" panose="020B0604020202020204" pitchFamily="34" charset="0"/>
              </a:defRPr>
            </a:lvl1pPr>
            <a:lvl2pPr eaLnBrk="0" fontAlgn="base" hangingPunct="0">
              <a:spcBef>
                <a:spcPct val="0"/>
              </a:spcBef>
              <a:spcAft>
                <a:spcPct val="0"/>
              </a:spcAft>
              <a:tabLst>
                <a:tab pos="792163" algn="l"/>
              </a:tabLst>
              <a:defRPr>
                <a:solidFill>
                  <a:schemeClr val="tx1"/>
                </a:solidFill>
                <a:latin typeface="Arial" panose="020B0604020202020204" pitchFamily="34" charset="0"/>
              </a:defRPr>
            </a:lvl2pPr>
            <a:lvl3pPr eaLnBrk="0" fontAlgn="base" hangingPunct="0">
              <a:spcBef>
                <a:spcPct val="0"/>
              </a:spcBef>
              <a:spcAft>
                <a:spcPct val="0"/>
              </a:spcAft>
              <a:tabLst>
                <a:tab pos="792163" algn="l"/>
              </a:tabLst>
              <a:defRPr>
                <a:solidFill>
                  <a:schemeClr val="tx1"/>
                </a:solidFill>
                <a:latin typeface="Arial" panose="020B0604020202020204" pitchFamily="34" charset="0"/>
              </a:defRPr>
            </a:lvl3pPr>
            <a:lvl4pPr eaLnBrk="0" fontAlgn="base" hangingPunct="0">
              <a:spcBef>
                <a:spcPct val="0"/>
              </a:spcBef>
              <a:spcAft>
                <a:spcPct val="0"/>
              </a:spcAft>
              <a:tabLst>
                <a:tab pos="792163" algn="l"/>
              </a:tabLst>
              <a:defRPr>
                <a:solidFill>
                  <a:schemeClr val="tx1"/>
                </a:solidFill>
                <a:latin typeface="Arial" panose="020B0604020202020204" pitchFamily="34" charset="0"/>
              </a:defRPr>
            </a:lvl4pPr>
            <a:lvl5pPr eaLnBrk="0" fontAlgn="base" hangingPunct="0">
              <a:spcBef>
                <a:spcPct val="0"/>
              </a:spcBef>
              <a:spcAft>
                <a:spcPct val="0"/>
              </a:spcAft>
              <a:tabLst>
                <a:tab pos="792163" algn="l"/>
              </a:tabLst>
              <a:defRPr>
                <a:solidFill>
                  <a:schemeClr val="tx1"/>
                </a:solidFill>
                <a:latin typeface="Arial" panose="020B0604020202020204" pitchFamily="34" charset="0"/>
              </a:defRPr>
            </a:lvl5pPr>
            <a:lvl6pPr eaLnBrk="0" fontAlgn="base" hangingPunct="0">
              <a:spcBef>
                <a:spcPct val="0"/>
              </a:spcBef>
              <a:spcAft>
                <a:spcPct val="0"/>
              </a:spcAft>
              <a:tabLst>
                <a:tab pos="792163" algn="l"/>
              </a:tabLst>
              <a:defRPr>
                <a:solidFill>
                  <a:schemeClr val="tx1"/>
                </a:solidFill>
                <a:latin typeface="Arial" panose="020B0604020202020204" pitchFamily="34" charset="0"/>
              </a:defRPr>
            </a:lvl6pPr>
            <a:lvl7pPr eaLnBrk="0" fontAlgn="base" hangingPunct="0">
              <a:spcBef>
                <a:spcPct val="0"/>
              </a:spcBef>
              <a:spcAft>
                <a:spcPct val="0"/>
              </a:spcAft>
              <a:tabLst>
                <a:tab pos="792163" algn="l"/>
              </a:tabLst>
              <a:defRPr>
                <a:solidFill>
                  <a:schemeClr val="tx1"/>
                </a:solidFill>
                <a:latin typeface="Arial" panose="020B0604020202020204" pitchFamily="34" charset="0"/>
              </a:defRPr>
            </a:lvl7pPr>
            <a:lvl8pPr eaLnBrk="0" fontAlgn="base" hangingPunct="0">
              <a:spcBef>
                <a:spcPct val="0"/>
              </a:spcBef>
              <a:spcAft>
                <a:spcPct val="0"/>
              </a:spcAft>
              <a:tabLst>
                <a:tab pos="792163" algn="l"/>
              </a:tabLst>
              <a:defRPr>
                <a:solidFill>
                  <a:schemeClr val="tx1"/>
                </a:solidFill>
                <a:latin typeface="Arial" panose="020B0604020202020204" pitchFamily="34" charset="0"/>
              </a:defRPr>
            </a:lvl8pPr>
            <a:lvl9pPr eaLnBrk="0" fontAlgn="base" hangingPunct="0">
              <a:spcBef>
                <a:spcPct val="0"/>
              </a:spcBef>
              <a:spcAft>
                <a:spcPct val="0"/>
              </a:spcAft>
              <a:tabLst>
                <a:tab pos="792163" algn="l"/>
              </a:tabLst>
              <a:defRPr>
                <a:solidFill>
                  <a:schemeClr val="tx1"/>
                </a:solidFill>
                <a:latin typeface="Arial" panose="020B0604020202020204" pitchFamily="34" charset="0"/>
              </a:defRPr>
            </a:lvl9pPr>
          </a:lstStyle>
          <a:p>
            <a:pPr marL="914400" marR="0" lvl="2" indent="0" algn="l" defTabSz="914400" rtl="0" eaLnBrk="0" fontAlgn="base" latinLnBrk="0" hangingPunct="0">
              <a:lnSpc>
                <a:spcPct val="100000"/>
              </a:lnSpc>
              <a:spcBef>
                <a:spcPct val="0"/>
              </a:spcBef>
              <a:spcAft>
                <a:spcPct val="0"/>
              </a:spcAft>
              <a:buClrTx/>
              <a:buSzTx/>
              <a:buFontTx/>
              <a:buAutoNum type="arabicPeriod"/>
              <a:tabLst>
                <a:tab pos="792163" algn="l"/>
              </a:tabLst>
            </a:pPr>
            <a:r>
              <a:rPr kumimoji="0" lang="en-US" altLang="pt-PT" sz="1100" b="0" i="0" u="none" strike="noStrike" cap="none" normalizeH="0" baseline="0">
                <a:ln>
                  <a:noFill/>
                </a:ln>
                <a:solidFill>
                  <a:srgbClr val="093264"/>
                </a:solidFill>
                <a:effectLst/>
                <a:latin typeface="Arial" panose="020B0604020202020204" pitchFamily="34" charset="0"/>
                <a:ea typeface="Arial" panose="020B0604020202020204" pitchFamily="34" charset="0"/>
              </a:rPr>
              <a:t>cleaning equipment.</a:t>
            </a:r>
            <a:endParaRPr kumimoji="0" lang="pt-PT" altLang="pt-PT"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92163" algn="l"/>
              </a:tabLst>
            </a:pPr>
            <a:endParaRPr kumimoji="0" lang="pt-PT" altLang="pt-PT" sz="1800" b="0" i="0" u="none" strike="noStrike" cap="none" normalizeH="0" baseline="0">
              <a:ln>
                <a:noFill/>
              </a:ln>
              <a:solidFill>
                <a:schemeClr val="tx1"/>
              </a:solidFill>
              <a:effectLst/>
              <a:latin typeface="Arial" panose="020B0604020202020204" pitchFamily="34" charset="0"/>
            </a:endParaRPr>
          </a:p>
        </p:txBody>
      </p:sp>
      <p:sp>
        <p:nvSpPr>
          <p:cNvPr id="5" name="Line 1">
            <a:extLst>
              <a:ext uri="{FF2B5EF4-FFF2-40B4-BE49-F238E27FC236}">
                <a16:creationId xmlns:a16="http://schemas.microsoft.com/office/drawing/2014/main" id="{B92C67E8-22D0-4B7B-9D69-8DB03D61C905}"/>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399842825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tabLst>
                <a:tab pos="792163" algn="l"/>
              </a:tabLst>
            </a:pPr>
            <a:r>
              <a:rPr lang="pt-PT" altLang="pt-PT" b="1" dirty="0">
                <a:solidFill>
                  <a:schemeClr val="tx1"/>
                </a:solidFill>
              </a:rPr>
              <a:t>4.10.9. </a:t>
            </a:r>
            <a:r>
              <a:rPr lang="en-US" altLang="pt-PT" b="1" dirty="0">
                <a:solidFill>
                  <a:schemeClr val="tx1"/>
                </a:solidFill>
              </a:rPr>
              <a:t>Cleaning activities shall be carried out in periods of non-pro- duction. If this is not possible, these operations shall be con- trolled as to not affect the product.</a:t>
            </a:r>
            <a:endParaRPr lang="pt-PT" altLang="pt-PT" b="1" dirty="0">
              <a:solidFill>
                <a:schemeClr val="tx1"/>
              </a:solidFill>
            </a:endParaRPr>
          </a:p>
          <a:p>
            <a:pPr marL="0" lvl="2" algn="l" fontAlgn="base">
              <a:lnSpc>
                <a:spcPts val="3600"/>
              </a:lnSpc>
              <a:spcAft>
                <a:spcPct val="0"/>
              </a:spcAft>
              <a:tabLst>
                <a:tab pos="792163" algn="l"/>
              </a:tabLst>
            </a:pPr>
            <a:endParaRPr lang="pt-PT" altLang="pt-PT" b="1" dirty="0">
              <a:solidFill>
                <a:schemeClr val="tx1"/>
              </a:solidFill>
            </a:endParaRPr>
          </a:p>
          <a:p>
            <a:pPr marL="0" lvl="2" algn="l" fontAlgn="base">
              <a:lnSpc>
                <a:spcPts val="3600"/>
              </a:lnSpc>
              <a:spcAft>
                <a:spcPct val="0"/>
              </a:spcAft>
              <a:tabLst>
                <a:tab pos="792163" algn="l"/>
              </a:tabLst>
            </a:pPr>
            <a:r>
              <a:rPr lang="pt-PT" altLang="pt-PT" b="1" dirty="0">
                <a:solidFill>
                  <a:schemeClr val="tx1"/>
                </a:solidFill>
              </a:rPr>
              <a:t>4.10.10. </a:t>
            </a:r>
            <a:r>
              <a:rPr lang="en-US" altLang="pt-PT" b="1" dirty="0">
                <a:solidFill>
                  <a:schemeClr val="tx1"/>
                </a:solidFill>
              </a:rPr>
              <a:t>Where a company hires a third-party service provider for cleaning and disinfection activities, all requirements specified within section 4.10 shall be clearly defined in the respective contract.</a:t>
            </a:r>
            <a:endParaRPr lang="pt-PT" altLang="pt-PT" b="1" dirty="0">
              <a:solidFill>
                <a:schemeClr val="tx1"/>
              </a:solidFill>
            </a:endParaRPr>
          </a:p>
          <a:p>
            <a:pPr marL="0" lvl="2" algn="l" fontAlgn="base">
              <a:lnSpc>
                <a:spcPts val="3600"/>
              </a:lnSpc>
              <a:spcAft>
                <a:spcPct val="0"/>
              </a:spcAft>
              <a:tabLst>
                <a:tab pos="792163" algn="l"/>
              </a:tabLst>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169</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
        <p:nvSpPr>
          <p:cNvPr id="4" name="Rectangle 2">
            <a:extLst>
              <a:ext uri="{FF2B5EF4-FFF2-40B4-BE49-F238E27FC236}">
                <a16:creationId xmlns:a16="http://schemas.microsoft.com/office/drawing/2014/main" id="{A9BC358D-34D5-4DFD-930C-C4615CFD3F5F}"/>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lvl1pPr eaLnBrk="0" fontAlgn="base" hangingPunct="0">
              <a:spcBef>
                <a:spcPct val="0"/>
              </a:spcBef>
              <a:spcAft>
                <a:spcPct val="0"/>
              </a:spcAft>
              <a:tabLst>
                <a:tab pos="792163" algn="l"/>
              </a:tabLst>
              <a:defRPr>
                <a:solidFill>
                  <a:schemeClr val="tx1"/>
                </a:solidFill>
                <a:latin typeface="Arial" panose="020B0604020202020204" pitchFamily="34" charset="0"/>
              </a:defRPr>
            </a:lvl1pPr>
            <a:lvl2pPr eaLnBrk="0" fontAlgn="base" hangingPunct="0">
              <a:spcBef>
                <a:spcPct val="0"/>
              </a:spcBef>
              <a:spcAft>
                <a:spcPct val="0"/>
              </a:spcAft>
              <a:tabLst>
                <a:tab pos="792163" algn="l"/>
              </a:tabLst>
              <a:defRPr>
                <a:solidFill>
                  <a:schemeClr val="tx1"/>
                </a:solidFill>
                <a:latin typeface="Arial" panose="020B0604020202020204" pitchFamily="34" charset="0"/>
              </a:defRPr>
            </a:lvl2pPr>
            <a:lvl3pPr eaLnBrk="0" fontAlgn="base" hangingPunct="0">
              <a:spcBef>
                <a:spcPct val="0"/>
              </a:spcBef>
              <a:spcAft>
                <a:spcPct val="0"/>
              </a:spcAft>
              <a:tabLst>
                <a:tab pos="792163" algn="l"/>
              </a:tabLst>
              <a:defRPr>
                <a:solidFill>
                  <a:schemeClr val="tx1"/>
                </a:solidFill>
                <a:latin typeface="Arial" panose="020B0604020202020204" pitchFamily="34" charset="0"/>
              </a:defRPr>
            </a:lvl3pPr>
            <a:lvl4pPr eaLnBrk="0" fontAlgn="base" hangingPunct="0">
              <a:spcBef>
                <a:spcPct val="0"/>
              </a:spcBef>
              <a:spcAft>
                <a:spcPct val="0"/>
              </a:spcAft>
              <a:tabLst>
                <a:tab pos="792163" algn="l"/>
              </a:tabLst>
              <a:defRPr>
                <a:solidFill>
                  <a:schemeClr val="tx1"/>
                </a:solidFill>
                <a:latin typeface="Arial" panose="020B0604020202020204" pitchFamily="34" charset="0"/>
              </a:defRPr>
            </a:lvl4pPr>
            <a:lvl5pPr eaLnBrk="0" fontAlgn="base" hangingPunct="0">
              <a:spcBef>
                <a:spcPct val="0"/>
              </a:spcBef>
              <a:spcAft>
                <a:spcPct val="0"/>
              </a:spcAft>
              <a:tabLst>
                <a:tab pos="792163" algn="l"/>
              </a:tabLst>
              <a:defRPr>
                <a:solidFill>
                  <a:schemeClr val="tx1"/>
                </a:solidFill>
                <a:latin typeface="Arial" panose="020B0604020202020204" pitchFamily="34" charset="0"/>
              </a:defRPr>
            </a:lvl5pPr>
            <a:lvl6pPr eaLnBrk="0" fontAlgn="base" hangingPunct="0">
              <a:spcBef>
                <a:spcPct val="0"/>
              </a:spcBef>
              <a:spcAft>
                <a:spcPct val="0"/>
              </a:spcAft>
              <a:tabLst>
                <a:tab pos="792163" algn="l"/>
              </a:tabLst>
              <a:defRPr>
                <a:solidFill>
                  <a:schemeClr val="tx1"/>
                </a:solidFill>
                <a:latin typeface="Arial" panose="020B0604020202020204" pitchFamily="34" charset="0"/>
              </a:defRPr>
            </a:lvl6pPr>
            <a:lvl7pPr eaLnBrk="0" fontAlgn="base" hangingPunct="0">
              <a:spcBef>
                <a:spcPct val="0"/>
              </a:spcBef>
              <a:spcAft>
                <a:spcPct val="0"/>
              </a:spcAft>
              <a:tabLst>
                <a:tab pos="792163" algn="l"/>
              </a:tabLst>
              <a:defRPr>
                <a:solidFill>
                  <a:schemeClr val="tx1"/>
                </a:solidFill>
                <a:latin typeface="Arial" panose="020B0604020202020204" pitchFamily="34" charset="0"/>
              </a:defRPr>
            </a:lvl7pPr>
            <a:lvl8pPr eaLnBrk="0" fontAlgn="base" hangingPunct="0">
              <a:spcBef>
                <a:spcPct val="0"/>
              </a:spcBef>
              <a:spcAft>
                <a:spcPct val="0"/>
              </a:spcAft>
              <a:tabLst>
                <a:tab pos="792163" algn="l"/>
              </a:tabLst>
              <a:defRPr>
                <a:solidFill>
                  <a:schemeClr val="tx1"/>
                </a:solidFill>
                <a:latin typeface="Arial" panose="020B0604020202020204" pitchFamily="34" charset="0"/>
              </a:defRPr>
            </a:lvl8pPr>
            <a:lvl9pPr eaLnBrk="0" fontAlgn="base" hangingPunct="0">
              <a:spcBef>
                <a:spcPct val="0"/>
              </a:spcBef>
              <a:spcAft>
                <a:spcPct val="0"/>
              </a:spcAft>
              <a:tabLst>
                <a:tab pos="792163" algn="l"/>
              </a:tabLst>
              <a:defRPr>
                <a:solidFill>
                  <a:schemeClr val="tx1"/>
                </a:solidFill>
                <a:latin typeface="Arial" panose="020B0604020202020204" pitchFamily="34" charset="0"/>
              </a:defRPr>
            </a:lvl9pPr>
          </a:lstStyle>
          <a:p>
            <a:pPr marL="914400" marR="0" lvl="2" indent="0" algn="l" defTabSz="914400" rtl="0" eaLnBrk="0" fontAlgn="base" latinLnBrk="0" hangingPunct="0">
              <a:lnSpc>
                <a:spcPct val="100000"/>
              </a:lnSpc>
              <a:spcBef>
                <a:spcPct val="0"/>
              </a:spcBef>
              <a:spcAft>
                <a:spcPct val="0"/>
              </a:spcAft>
              <a:buClrTx/>
              <a:buSzTx/>
              <a:buFontTx/>
              <a:buAutoNum type="arabicPeriod"/>
              <a:tabLst>
                <a:tab pos="792163" algn="l"/>
              </a:tabLst>
            </a:pPr>
            <a:r>
              <a:rPr kumimoji="0" lang="en-US" altLang="pt-PT" sz="1100" b="0" i="0" u="none" strike="noStrike" cap="none" normalizeH="0" baseline="0">
                <a:ln>
                  <a:noFill/>
                </a:ln>
                <a:solidFill>
                  <a:srgbClr val="093264"/>
                </a:solidFill>
                <a:effectLst/>
                <a:latin typeface="Arial" panose="020B0604020202020204" pitchFamily="34" charset="0"/>
                <a:ea typeface="Arial" panose="020B0604020202020204" pitchFamily="34" charset="0"/>
              </a:rPr>
              <a:t>cleaning equipment.</a:t>
            </a:r>
            <a:endParaRPr kumimoji="0" lang="pt-PT" altLang="pt-PT"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92163" algn="l"/>
              </a:tabLst>
            </a:pPr>
            <a:endParaRPr kumimoji="0" lang="pt-PT" altLang="pt-PT" sz="1800" b="0" i="0" u="none" strike="noStrike" cap="none" normalizeH="0" baseline="0">
              <a:ln>
                <a:noFill/>
              </a:ln>
              <a:solidFill>
                <a:schemeClr val="tx1"/>
              </a:solidFill>
              <a:effectLst/>
              <a:latin typeface="Arial" panose="020B0604020202020204" pitchFamily="34" charset="0"/>
            </a:endParaRPr>
          </a:p>
        </p:txBody>
      </p:sp>
      <p:sp>
        <p:nvSpPr>
          <p:cNvPr id="5" name="Line 1">
            <a:extLst>
              <a:ext uri="{FF2B5EF4-FFF2-40B4-BE49-F238E27FC236}">
                <a16:creationId xmlns:a16="http://schemas.microsoft.com/office/drawing/2014/main" id="{B92C67E8-22D0-4B7B-9D69-8DB03D61C905}"/>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4258317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marL="342900" lvl="0" indent="-342900" algn="l">
              <a:lnSpc>
                <a:spcPts val="3200"/>
              </a:lnSpc>
              <a:spcBef>
                <a:spcPts val="1800"/>
              </a:spcBef>
              <a:buFont typeface="Wingdings" panose="05000000000000000000" pitchFamily="2" charset="2"/>
              <a:buChar char="Ø"/>
            </a:pPr>
            <a:endParaRPr lang="en-US" sz="2400" b="1" dirty="0">
              <a:solidFill>
                <a:schemeClr val="tx1"/>
              </a:solidFill>
            </a:endParaRPr>
          </a:p>
          <a:p>
            <a:pPr lvl="0" algn="l">
              <a:lnSpc>
                <a:spcPts val="3200"/>
              </a:lnSpc>
              <a:spcBef>
                <a:spcPts val="1800"/>
              </a:spcBef>
            </a:pPr>
            <a:r>
              <a:rPr lang="en-US" sz="2400" b="1" dirty="0">
                <a:solidFill>
                  <a:schemeClr val="tx1"/>
                </a:solidFill>
              </a:rPr>
              <a:t>THE CERTIFICATION PROCESS</a:t>
            </a:r>
          </a:p>
          <a:p>
            <a:pPr lvl="0" algn="l">
              <a:lnSpc>
                <a:spcPts val="3200"/>
              </a:lnSpc>
              <a:spcBef>
                <a:spcPts val="1800"/>
              </a:spcBef>
            </a:pPr>
            <a:r>
              <a:rPr lang="pt-PT" sz="2400" b="1" dirty="0">
                <a:solidFill>
                  <a:schemeClr val="tx1"/>
                </a:solidFill>
              </a:rPr>
              <a:t>3.1. </a:t>
            </a:r>
            <a:r>
              <a:rPr lang="pt-PT" sz="2400" b="1" dirty="0" err="1">
                <a:solidFill>
                  <a:schemeClr val="tx1"/>
                </a:solidFill>
              </a:rPr>
              <a:t>Preparation</a:t>
            </a:r>
            <a:r>
              <a:rPr lang="pt-PT" sz="2400" b="1" dirty="0">
                <a:solidFill>
                  <a:schemeClr val="tx1"/>
                </a:solidFill>
              </a:rPr>
              <a:t> </a:t>
            </a:r>
            <a:r>
              <a:rPr lang="pt-PT" sz="2400" b="1" dirty="0" err="1">
                <a:solidFill>
                  <a:schemeClr val="tx1"/>
                </a:solidFill>
              </a:rPr>
              <a:t>of</a:t>
            </a:r>
            <a:r>
              <a:rPr lang="pt-PT" sz="2400" b="1" dirty="0">
                <a:solidFill>
                  <a:schemeClr val="tx1"/>
                </a:solidFill>
              </a:rPr>
              <a:t> </a:t>
            </a:r>
            <a:r>
              <a:rPr lang="pt-PT" sz="2400" b="1" dirty="0" err="1">
                <a:solidFill>
                  <a:schemeClr val="tx1"/>
                </a:solidFill>
              </a:rPr>
              <a:t>an</a:t>
            </a:r>
            <a:r>
              <a:rPr lang="pt-PT" sz="2400" b="1" dirty="0">
                <a:solidFill>
                  <a:schemeClr val="tx1"/>
                </a:solidFill>
              </a:rPr>
              <a:t> </a:t>
            </a:r>
            <a:r>
              <a:rPr lang="pt-PT" sz="2400" b="1" dirty="0" err="1">
                <a:solidFill>
                  <a:schemeClr val="tx1"/>
                </a:solidFill>
              </a:rPr>
              <a:t>audit</a:t>
            </a:r>
            <a:endParaRPr lang="pt-PT" sz="2400" b="1" dirty="0">
              <a:solidFill>
                <a:schemeClr val="tx1"/>
              </a:solidFill>
            </a:endParaRPr>
          </a:p>
          <a:p>
            <a:pPr lvl="0" algn="l">
              <a:lnSpc>
                <a:spcPts val="3200"/>
              </a:lnSpc>
              <a:spcBef>
                <a:spcPts val="1800"/>
              </a:spcBef>
            </a:pPr>
            <a:r>
              <a:rPr lang="pt-PT" sz="2400" b="1" dirty="0">
                <a:solidFill>
                  <a:schemeClr val="tx1"/>
                </a:solidFill>
              </a:rPr>
              <a:t>3.2. </a:t>
            </a:r>
            <a:r>
              <a:rPr lang="pt-PT" sz="2400" b="1" dirty="0" err="1">
                <a:solidFill>
                  <a:schemeClr val="tx1"/>
                </a:solidFill>
              </a:rPr>
              <a:t>Certification</a:t>
            </a:r>
            <a:r>
              <a:rPr lang="pt-PT" sz="2400" b="1" dirty="0">
                <a:solidFill>
                  <a:schemeClr val="tx1"/>
                </a:solidFill>
              </a:rPr>
              <a:t> body </a:t>
            </a:r>
            <a:r>
              <a:rPr lang="pt-PT" sz="2400" b="1" dirty="0" err="1">
                <a:solidFill>
                  <a:schemeClr val="tx1"/>
                </a:solidFill>
              </a:rPr>
              <a:t>selection</a:t>
            </a:r>
            <a:r>
              <a:rPr lang="pt-PT" sz="2400" b="1" dirty="0">
                <a:solidFill>
                  <a:schemeClr val="tx1"/>
                </a:solidFill>
              </a:rPr>
              <a:t> – contractual </a:t>
            </a:r>
            <a:r>
              <a:rPr lang="pt-PT" sz="2400" b="1" dirty="0" err="1">
                <a:solidFill>
                  <a:schemeClr val="tx1"/>
                </a:solidFill>
              </a:rPr>
              <a:t>arrangements</a:t>
            </a:r>
            <a:endParaRPr lang="pt-PT" sz="2400" b="1" dirty="0">
              <a:solidFill>
                <a:schemeClr val="tx1"/>
              </a:solidFill>
            </a:endParaRPr>
          </a:p>
          <a:p>
            <a:pPr lvl="0" algn="l">
              <a:lnSpc>
                <a:spcPts val="3200"/>
              </a:lnSpc>
              <a:spcBef>
                <a:spcPts val="1800"/>
              </a:spcBef>
            </a:pPr>
            <a:r>
              <a:rPr lang="pt-PT" sz="2400" b="1" dirty="0">
                <a:solidFill>
                  <a:schemeClr val="tx1"/>
                </a:solidFill>
              </a:rPr>
              <a:t>3.3. </a:t>
            </a:r>
            <a:r>
              <a:rPr lang="pt-PT" sz="2400" b="1" dirty="0" err="1">
                <a:solidFill>
                  <a:schemeClr val="tx1"/>
                </a:solidFill>
              </a:rPr>
              <a:t>Duration</a:t>
            </a:r>
            <a:r>
              <a:rPr lang="pt-PT" sz="2400" b="1" dirty="0">
                <a:solidFill>
                  <a:schemeClr val="tx1"/>
                </a:solidFill>
              </a:rPr>
              <a:t> </a:t>
            </a:r>
            <a:r>
              <a:rPr lang="pt-PT" sz="2400" b="1" dirty="0" err="1">
                <a:solidFill>
                  <a:schemeClr val="tx1"/>
                </a:solidFill>
              </a:rPr>
              <a:t>of</a:t>
            </a:r>
            <a:r>
              <a:rPr lang="pt-PT" sz="2400" b="1" dirty="0">
                <a:solidFill>
                  <a:schemeClr val="tx1"/>
                </a:solidFill>
              </a:rPr>
              <a:t> </a:t>
            </a:r>
            <a:r>
              <a:rPr lang="pt-PT" sz="2400" b="1" dirty="0" err="1">
                <a:solidFill>
                  <a:schemeClr val="tx1"/>
                </a:solidFill>
              </a:rPr>
              <a:t>an</a:t>
            </a:r>
            <a:r>
              <a:rPr lang="pt-PT" sz="2400" b="1" dirty="0">
                <a:solidFill>
                  <a:schemeClr val="tx1"/>
                </a:solidFill>
              </a:rPr>
              <a:t> </a:t>
            </a:r>
            <a:r>
              <a:rPr lang="pt-PT" sz="2400" b="1" dirty="0" err="1">
                <a:solidFill>
                  <a:schemeClr val="tx1"/>
                </a:solidFill>
              </a:rPr>
              <a:t>audit</a:t>
            </a:r>
            <a:endParaRPr lang="pt-PT" sz="2400" b="1" dirty="0">
              <a:solidFill>
                <a:schemeClr val="tx1"/>
              </a:solidFill>
            </a:endParaRPr>
          </a:p>
          <a:p>
            <a:pPr lvl="0" algn="l">
              <a:lnSpc>
                <a:spcPts val="3200"/>
              </a:lnSpc>
              <a:spcBef>
                <a:spcPts val="1800"/>
              </a:spcBef>
            </a:pPr>
            <a:r>
              <a:rPr lang="pt-PT" sz="2400" b="1" dirty="0">
                <a:solidFill>
                  <a:schemeClr val="tx1"/>
                </a:solidFill>
              </a:rPr>
              <a:t>3.4. </a:t>
            </a:r>
            <a:r>
              <a:rPr lang="pt-PT" sz="2400" b="1" dirty="0" err="1">
                <a:solidFill>
                  <a:schemeClr val="tx1"/>
                </a:solidFill>
              </a:rPr>
              <a:t>Drawing</a:t>
            </a:r>
            <a:r>
              <a:rPr lang="pt-PT" sz="2400" b="1" dirty="0">
                <a:solidFill>
                  <a:schemeClr val="tx1"/>
                </a:solidFill>
              </a:rPr>
              <a:t> </a:t>
            </a:r>
            <a:r>
              <a:rPr lang="pt-PT" sz="2400" b="1" dirty="0" err="1">
                <a:solidFill>
                  <a:schemeClr val="tx1"/>
                </a:solidFill>
              </a:rPr>
              <a:t>up</a:t>
            </a:r>
            <a:r>
              <a:rPr lang="pt-PT" sz="2400" b="1" dirty="0">
                <a:solidFill>
                  <a:schemeClr val="tx1"/>
                </a:solidFill>
              </a:rPr>
              <a:t> </a:t>
            </a:r>
            <a:r>
              <a:rPr lang="pt-PT" sz="2400" b="1" dirty="0" err="1">
                <a:solidFill>
                  <a:schemeClr val="tx1"/>
                </a:solidFill>
              </a:rPr>
              <a:t>an</a:t>
            </a:r>
            <a:r>
              <a:rPr lang="pt-PT" sz="2400" b="1" dirty="0">
                <a:solidFill>
                  <a:schemeClr val="tx1"/>
                </a:solidFill>
              </a:rPr>
              <a:t> </a:t>
            </a:r>
            <a:r>
              <a:rPr lang="pt-PT" sz="2400" b="1" dirty="0" err="1">
                <a:solidFill>
                  <a:schemeClr val="tx1"/>
                </a:solidFill>
              </a:rPr>
              <a:t>audit</a:t>
            </a:r>
            <a:r>
              <a:rPr lang="pt-PT" sz="2400" b="1" dirty="0">
                <a:solidFill>
                  <a:schemeClr val="tx1"/>
                </a:solidFill>
              </a:rPr>
              <a:t> time </a:t>
            </a:r>
            <a:r>
              <a:rPr lang="pt-PT" sz="2400" b="1" dirty="0" err="1">
                <a:solidFill>
                  <a:schemeClr val="tx1"/>
                </a:solidFill>
              </a:rPr>
              <a:t>schedule</a:t>
            </a:r>
            <a:endParaRPr lang="pt-PT" sz="2400" b="1" dirty="0">
              <a:solidFill>
                <a:schemeClr val="tx1"/>
              </a:solidFill>
            </a:endParaRPr>
          </a:p>
          <a:p>
            <a:pPr lvl="0" algn="l">
              <a:lnSpc>
                <a:spcPts val="3200"/>
              </a:lnSpc>
              <a:spcBef>
                <a:spcPts val="1800"/>
              </a:spcBef>
            </a:pPr>
            <a:r>
              <a:rPr lang="pt-PT" sz="2400" b="1" dirty="0">
                <a:solidFill>
                  <a:schemeClr val="tx1"/>
                </a:solidFill>
              </a:rPr>
              <a:t>3.5. </a:t>
            </a:r>
            <a:r>
              <a:rPr lang="pt-PT" sz="2400" b="1" dirty="0" err="1">
                <a:solidFill>
                  <a:schemeClr val="tx1"/>
                </a:solidFill>
              </a:rPr>
              <a:t>Evaluation</a:t>
            </a:r>
            <a:r>
              <a:rPr lang="pt-PT" sz="2400" b="1" dirty="0">
                <a:solidFill>
                  <a:schemeClr val="tx1"/>
                </a:solidFill>
              </a:rPr>
              <a:t> </a:t>
            </a:r>
            <a:r>
              <a:rPr lang="pt-PT" sz="2400" b="1" dirty="0" err="1">
                <a:solidFill>
                  <a:schemeClr val="tx1"/>
                </a:solidFill>
              </a:rPr>
              <a:t>of</a:t>
            </a:r>
            <a:r>
              <a:rPr lang="pt-PT" sz="2400" b="1" dirty="0">
                <a:solidFill>
                  <a:schemeClr val="tx1"/>
                </a:solidFill>
              </a:rPr>
              <a:t> </a:t>
            </a:r>
            <a:r>
              <a:rPr lang="pt-PT" sz="2400" b="1" dirty="0" err="1">
                <a:solidFill>
                  <a:schemeClr val="tx1"/>
                </a:solidFill>
              </a:rPr>
              <a:t>requirements</a:t>
            </a:r>
            <a:endParaRPr lang="pt-PT" sz="2400" b="1" dirty="0">
              <a:solidFill>
                <a:schemeClr val="tx1"/>
              </a:solidFill>
            </a:endParaRPr>
          </a:p>
          <a:p>
            <a:pPr algn="l">
              <a:lnSpc>
                <a:spcPts val="3600"/>
              </a:lnSpc>
              <a:spcBef>
                <a:spcPts val="1800"/>
              </a:spcBef>
            </a:pPr>
            <a:endParaRPr lang="en-US" sz="2400" b="1" dirty="0">
              <a:solidFill>
                <a:schemeClr val="tx1"/>
              </a:solidFill>
            </a:endParaRPr>
          </a:p>
          <a:p>
            <a:pPr algn="l">
              <a:lnSpc>
                <a:spcPts val="3600"/>
              </a:lnSpc>
              <a:spcBef>
                <a:spcPts val="1800"/>
              </a:spcBef>
            </a:pPr>
            <a:endParaRPr lang="pt-PT" sz="51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a:t>
            </a:fld>
            <a:endParaRPr lang="en-US"/>
          </a:p>
        </p:txBody>
      </p:sp>
    </p:spTree>
    <p:extLst>
      <p:ext uri="{BB962C8B-B14F-4D97-AF65-F5344CB8AC3E}">
        <p14:creationId xmlns:p14="http://schemas.microsoft.com/office/powerpoint/2010/main" val="278088609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4.11. Waste disposal</a:t>
            </a:r>
            <a:endParaRPr lang="pt-PT" sz="3200" b="1" dirty="0">
              <a:solidFill>
                <a:schemeClr val="tx1"/>
              </a:solidFill>
            </a:endParaRPr>
          </a:p>
          <a:p>
            <a:pPr marL="0" lvl="2" algn="l">
              <a:lnSpc>
                <a:spcPts val="3600"/>
              </a:lnSpc>
            </a:pPr>
            <a:r>
              <a:rPr lang="en-US" b="1" dirty="0">
                <a:solidFill>
                  <a:schemeClr val="tx1"/>
                </a:solidFill>
              </a:rPr>
              <a:t>4.11.1. A waste management procedure shall exist and shall be implemented to avoid cross contamination.</a:t>
            </a:r>
            <a:endParaRPr lang="pt-PT" b="1" dirty="0">
              <a:solidFill>
                <a:schemeClr val="tx1"/>
              </a:solidFill>
            </a:endParaRPr>
          </a:p>
          <a:p>
            <a:pPr marL="0" lvl="2" algn="l">
              <a:lnSpc>
                <a:spcPts val="3600"/>
              </a:lnSpc>
              <a:spcBef>
                <a:spcPts val="0"/>
              </a:spcBef>
            </a:pPr>
            <a:endParaRPr lang="en-US" b="1" dirty="0">
              <a:solidFill>
                <a:schemeClr val="tx1"/>
              </a:solidFill>
            </a:endParaRPr>
          </a:p>
          <a:p>
            <a:pPr marL="0" lvl="2" algn="l">
              <a:lnSpc>
                <a:spcPts val="3600"/>
              </a:lnSpc>
              <a:spcBef>
                <a:spcPts val="0"/>
              </a:spcBef>
            </a:pPr>
            <a:r>
              <a:rPr lang="en-US" b="1" dirty="0">
                <a:solidFill>
                  <a:schemeClr val="tx1"/>
                </a:solidFill>
              </a:rPr>
              <a:t>4.11.2. All current legal requirements for waste disposal shall be met.</a:t>
            </a:r>
            <a:endParaRPr lang="pt-PT" b="1" dirty="0">
              <a:solidFill>
                <a:schemeClr val="tx1"/>
              </a:solidFill>
            </a:endParaRPr>
          </a:p>
          <a:p>
            <a:pPr marL="0" lvl="2" algn="l">
              <a:lnSpc>
                <a:spcPts val="3600"/>
              </a:lnSpc>
              <a:spcBef>
                <a:spcPts val="0"/>
              </a:spcBef>
            </a:pPr>
            <a:endParaRPr lang="en-US" b="1" dirty="0">
              <a:solidFill>
                <a:schemeClr val="tx1"/>
              </a:solidFill>
            </a:endParaRPr>
          </a:p>
          <a:p>
            <a:pPr marL="0" lvl="2" algn="l">
              <a:lnSpc>
                <a:spcPts val="3600"/>
              </a:lnSpc>
              <a:spcBef>
                <a:spcPts val="0"/>
              </a:spcBef>
            </a:pPr>
            <a:r>
              <a:rPr lang="en-US" b="1" dirty="0">
                <a:solidFill>
                  <a:schemeClr val="tx1"/>
                </a:solidFill>
              </a:rPr>
              <a:t>4.11.3. Food waste and other waste shall be removed as quickly as possible from areas where food is handled. The accumulation of waste shall be avoided.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170</a:t>
            </a:fld>
            <a:endParaRPr lang="en-US"/>
          </a:p>
        </p:txBody>
      </p:sp>
    </p:spTree>
    <p:extLst>
      <p:ext uri="{BB962C8B-B14F-4D97-AF65-F5344CB8AC3E}">
        <p14:creationId xmlns:p14="http://schemas.microsoft.com/office/powerpoint/2010/main" val="53353153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4.11.4. Waste collection containers shall be clearly marked, suitably designed, in good state of repair, easy to clean, and where necessary disinfected.</a:t>
            </a:r>
            <a:endParaRPr lang="pt-PT" b="1" dirty="0">
              <a:solidFill>
                <a:schemeClr val="tx1"/>
              </a:solidFill>
            </a:endParaRPr>
          </a:p>
          <a:p>
            <a:pPr marL="0" lvl="2" algn="l">
              <a:lnSpc>
                <a:spcPts val="3600"/>
              </a:lnSpc>
              <a:spcBef>
                <a:spcPts val="0"/>
              </a:spcBef>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4.11.5. Waste collection rooms and containers (incl. compactors) shall be designed to be kept clean to </a:t>
            </a:r>
            <a:r>
              <a:rPr lang="en-US" b="1" dirty="0" err="1">
                <a:solidFill>
                  <a:schemeClr val="tx1"/>
                </a:solidFill>
              </a:rPr>
              <a:t>minimise</a:t>
            </a:r>
            <a:r>
              <a:rPr lang="en-US" b="1" dirty="0">
                <a:solidFill>
                  <a:schemeClr val="tx1"/>
                </a:solidFill>
              </a:rPr>
              <a:t> pest attraction.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171</a:t>
            </a:fld>
            <a:endParaRPr lang="en-US"/>
          </a:p>
        </p:txBody>
      </p:sp>
    </p:spTree>
    <p:extLst>
      <p:ext uri="{BB962C8B-B14F-4D97-AF65-F5344CB8AC3E}">
        <p14:creationId xmlns:p14="http://schemas.microsoft.com/office/powerpoint/2010/main" val="263207237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4.11.6. Waste shall be collected in separate containers in accordance with the intended means of disposal. Such waste shall be disposed by </a:t>
            </a:r>
            <a:r>
              <a:rPr lang="en-US" b="1" dirty="0" err="1">
                <a:solidFill>
                  <a:schemeClr val="tx1"/>
                </a:solidFill>
              </a:rPr>
              <a:t>authorised</a:t>
            </a:r>
            <a:r>
              <a:rPr lang="en-US" b="1" dirty="0">
                <a:solidFill>
                  <a:schemeClr val="tx1"/>
                </a:solidFill>
              </a:rPr>
              <a:t> third parties only. Records of waste disposal shall be kept by the company.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172</a:t>
            </a:fld>
            <a:endParaRPr lang="en-US"/>
          </a:p>
        </p:txBody>
      </p:sp>
    </p:spTree>
    <p:extLst>
      <p:ext uri="{BB962C8B-B14F-4D97-AF65-F5344CB8AC3E}">
        <p14:creationId xmlns:p14="http://schemas.microsoft.com/office/powerpoint/2010/main" val="309779537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4.12. Risk of foreign material, metal, broken glass and wood</a:t>
            </a:r>
            <a:endParaRPr lang="pt-PT" sz="3200" b="1" dirty="0">
              <a:solidFill>
                <a:schemeClr val="tx1"/>
              </a:solidFill>
            </a:endParaRPr>
          </a:p>
          <a:p>
            <a:pPr marL="0" lvl="2" algn="l">
              <a:lnSpc>
                <a:spcPts val="3600"/>
              </a:lnSpc>
            </a:pPr>
            <a:r>
              <a:rPr lang="en-US" sz="2800" b="1" dirty="0">
                <a:solidFill>
                  <a:srgbClr val="FF0000"/>
                </a:solidFill>
              </a:rPr>
              <a:t>4.12.1. (KO N° 6): Based on hazard analysis and assessment of associated risks, procedures shall be in place to avoid contamination with foreign material. Contaminated products shall be treated as non-conforming products.</a:t>
            </a: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173</a:t>
            </a:fld>
            <a:endParaRPr lang="en-US"/>
          </a:p>
        </p:txBody>
      </p:sp>
    </p:spTree>
    <p:extLst>
      <p:ext uri="{BB962C8B-B14F-4D97-AF65-F5344CB8AC3E}">
        <p14:creationId xmlns:p14="http://schemas.microsoft.com/office/powerpoint/2010/main" val="133196033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4.12.2. In all areas, e.g. handling of raw materials, processing, packing and storage, where hazard analysis and assessment of associated risks have identified the potential for product contamination, the use of wood shall be excluded. Where the use of wood cannot be avoided, the risk shall be controlled and the wood shall be in good order and clean.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174</a:t>
            </a:fld>
            <a:endParaRPr lang="en-US"/>
          </a:p>
        </p:txBody>
      </p:sp>
    </p:spTree>
    <p:extLst>
      <p:ext uri="{BB962C8B-B14F-4D97-AF65-F5344CB8AC3E}">
        <p14:creationId xmlns:p14="http://schemas.microsoft.com/office/powerpoint/2010/main" val="303742548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4.12.3. Where metal- and/or other foreign material detectors are required, they shall be installed to ensure maximum efficiency of detection, in order to avoid subsequent contamination. Detectors shall be subjected to regular maintenance to avoid malfunction.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175</a:t>
            </a:fld>
            <a:endParaRPr lang="en-US"/>
          </a:p>
        </p:txBody>
      </p:sp>
    </p:spTree>
    <p:extLst>
      <p:ext uri="{BB962C8B-B14F-4D97-AF65-F5344CB8AC3E}">
        <p14:creationId xmlns:p14="http://schemas.microsoft.com/office/powerpoint/2010/main" val="249378546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4.12.4. Potentially contaminated products shall be isolated. Access and actions for further handling or checking for these isolated products shall be carried out only by </a:t>
            </a:r>
            <a:r>
              <a:rPr lang="en-US" b="1" dirty="0" err="1">
                <a:solidFill>
                  <a:schemeClr val="tx1"/>
                </a:solidFill>
              </a:rPr>
              <a:t>authorised</a:t>
            </a:r>
            <a:r>
              <a:rPr lang="en-US" b="1" dirty="0">
                <a:solidFill>
                  <a:schemeClr val="tx1"/>
                </a:solidFill>
              </a:rPr>
              <a:t> personnel according to defined procedures. After this check, contaminated products shall be treated as non-conforming products.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176</a:t>
            </a:fld>
            <a:endParaRPr lang="en-US"/>
          </a:p>
        </p:txBody>
      </p:sp>
    </p:spTree>
    <p:extLst>
      <p:ext uri="{BB962C8B-B14F-4D97-AF65-F5344CB8AC3E}">
        <p14:creationId xmlns:p14="http://schemas.microsoft.com/office/powerpoint/2010/main" val="105166395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4.12.5. The appropriate accuracy of detectors shall be specified. Checks of proper function of detectors shall be carried out regularly. In case of malfunction or failure of a metal and/or foreign material detector, corrective actions shall be defined, implemented and documented.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4.12.6. In cases where special equipment or methods are used to detect foreign material, these shall be properly validated and maintained.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177</a:t>
            </a:fld>
            <a:endParaRPr lang="en-US"/>
          </a:p>
        </p:txBody>
      </p:sp>
    </p:spTree>
    <p:extLst>
      <p:ext uri="{BB962C8B-B14F-4D97-AF65-F5344CB8AC3E}">
        <p14:creationId xmlns:p14="http://schemas.microsoft.com/office/powerpoint/2010/main" val="404348861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4.12.7. In all areas, e.g. handling of raw materials, processing, packing and storage, where hazard analysis and assessment of associated risks have identified a potential product contamination, the presence of glass and brittle material shall be</a:t>
            </a:r>
            <a:r>
              <a:rPr lang="pt-PT" b="1" dirty="0">
                <a:solidFill>
                  <a:schemeClr val="tx1"/>
                </a:solidFill>
              </a:rPr>
              <a:t> </a:t>
            </a:r>
            <a:r>
              <a:rPr lang="en-US" b="1" dirty="0">
                <a:solidFill>
                  <a:schemeClr val="tx1"/>
                </a:solidFill>
              </a:rPr>
              <a:t>excluded. Where the presence of glass or brittle plastic can- not be avoided, appropriate measures shall be in place to protect against breakage.</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178</a:t>
            </a:fld>
            <a:endParaRPr lang="en-US"/>
          </a:p>
        </p:txBody>
      </p:sp>
    </p:spTree>
    <p:extLst>
      <p:ext uri="{BB962C8B-B14F-4D97-AF65-F5344CB8AC3E}">
        <p14:creationId xmlns:p14="http://schemas.microsoft.com/office/powerpoint/2010/main" val="340306663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r>
              <a:rPr lang="en-US" b="1" dirty="0">
                <a:solidFill>
                  <a:schemeClr val="tx1"/>
                </a:solidFill>
              </a:rPr>
              <a:t>4.12.8. All stationary objects made of or incorporating glass or brittle material present in areas of handling of raw materials, processing, packing and storage shall be listed in a specific register, including details of their exact location. An assessment of the condition of objects on the register shall be per- formed on a regular basis and recorded. Frequency of this check shall be justified by documents.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4.12.9. Breakages of glass and brittle material shall be recorded. Exceptions shall be justified and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179</a:t>
            </a:fld>
            <a:endParaRPr lang="en-US"/>
          </a:p>
        </p:txBody>
      </p:sp>
    </p:spTree>
    <p:extLst>
      <p:ext uri="{BB962C8B-B14F-4D97-AF65-F5344CB8AC3E}">
        <p14:creationId xmlns:p14="http://schemas.microsoft.com/office/powerpoint/2010/main" val="2460449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3.1. PREPARATION OF AN AUDIT</a:t>
            </a:r>
          </a:p>
          <a:p>
            <a:pPr algn="l">
              <a:lnSpc>
                <a:spcPts val="3600"/>
              </a:lnSpc>
              <a:spcBef>
                <a:spcPts val="1800"/>
              </a:spcBef>
            </a:pPr>
            <a:r>
              <a:rPr lang="en-US" sz="2400" b="1" dirty="0">
                <a:solidFill>
                  <a:schemeClr val="tx1"/>
                </a:solidFill>
              </a:rPr>
              <a:t>Before being audited, the company shall review all requirements of the IFS Food Standard in detail and, if existing, IFS doctrine and erratum.  </a:t>
            </a:r>
            <a:endParaRPr lang="pt-PT" sz="2400" b="1" dirty="0">
              <a:solidFill>
                <a:schemeClr val="tx1"/>
              </a:solidFill>
            </a:endParaRPr>
          </a:p>
          <a:p>
            <a:pPr algn="l">
              <a:lnSpc>
                <a:spcPts val="3600"/>
              </a:lnSpc>
              <a:spcBef>
                <a:spcPts val="1800"/>
              </a:spcBef>
            </a:pPr>
            <a:r>
              <a:rPr lang="en-US" sz="2400" b="1" dirty="0">
                <a:solidFill>
                  <a:schemeClr val="tx1"/>
                </a:solidFill>
              </a:rPr>
              <a:t>If the audit is not an initial audit, the company shall also inform the certification body so that the auditor can check the corrective action plan from the previous audit. </a:t>
            </a:r>
            <a:endParaRPr lang="pt-PT" sz="2400" b="1" dirty="0">
              <a:solidFill>
                <a:schemeClr val="tx1"/>
              </a:solidFill>
            </a:endParaRPr>
          </a:p>
          <a:p>
            <a:pPr algn="l">
              <a:lnSpc>
                <a:spcPts val="3600"/>
              </a:lnSpc>
              <a:spcBef>
                <a:spcPts val="1800"/>
              </a:spcBef>
            </a:pPr>
            <a:r>
              <a:rPr lang="en-US" sz="2400" b="1" dirty="0">
                <a:solidFill>
                  <a:schemeClr val="tx1"/>
                </a:solidFill>
              </a:rPr>
              <a:t>The expected date for the initial or renewal audit shall be communicated to the IFS offices via the IFS audit portal.</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a:t>
            </a:fld>
            <a:endParaRPr lang="en-US"/>
          </a:p>
        </p:txBody>
      </p:sp>
    </p:spTree>
    <p:extLst>
      <p:ext uri="{BB962C8B-B14F-4D97-AF65-F5344CB8AC3E}">
        <p14:creationId xmlns:p14="http://schemas.microsoft.com/office/powerpoint/2010/main" val="106979777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4.12.10. Procedures shall be in place describing the measures to be taken in case of breakage of glass and/or brittle material. Such measures shall include identifying the scope of goods to be isolated, specifying </a:t>
            </a:r>
            <a:r>
              <a:rPr lang="en-US" b="1" dirty="0" err="1">
                <a:solidFill>
                  <a:schemeClr val="tx1"/>
                </a:solidFill>
              </a:rPr>
              <a:t>authorised</a:t>
            </a:r>
            <a:r>
              <a:rPr lang="en-US" b="1" dirty="0">
                <a:solidFill>
                  <a:schemeClr val="tx1"/>
                </a:solidFill>
              </a:rPr>
              <a:t> personnel, cleaning the production environment and release of production line for continued production.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180</a:t>
            </a:fld>
            <a:endParaRPr lang="en-US"/>
          </a:p>
        </p:txBody>
      </p:sp>
    </p:spTree>
    <p:extLst>
      <p:ext uri="{BB962C8B-B14F-4D97-AF65-F5344CB8AC3E}">
        <p14:creationId xmlns:p14="http://schemas.microsoft.com/office/powerpoint/2010/main" val="373457081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4.12.11. Based on hazard analysis and assessment of associated risks, preventive measures shall be in place for handling of glass packaging, glass containers or other kinds of containers in the production process (turn over, blow, rinse, etc.). After this process step there shall be no further risk of contamination.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181</a:t>
            </a:fld>
            <a:endParaRPr lang="en-US"/>
          </a:p>
        </p:txBody>
      </p:sp>
    </p:spTree>
    <p:extLst>
      <p:ext uri="{BB962C8B-B14F-4D97-AF65-F5344CB8AC3E}">
        <p14:creationId xmlns:p14="http://schemas.microsoft.com/office/powerpoint/2010/main" val="72008842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4.12.12. Where visual inspection is used to detect foreign material, the employees shall be trained and operative change shall be performed at an appropriate frequency to </a:t>
            </a:r>
            <a:r>
              <a:rPr lang="en-US" b="1" dirty="0" err="1">
                <a:solidFill>
                  <a:schemeClr val="tx1"/>
                </a:solidFill>
              </a:rPr>
              <a:t>maximise</a:t>
            </a:r>
            <a:r>
              <a:rPr lang="en-US" b="1" dirty="0">
                <a:solidFill>
                  <a:schemeClr val="tx1"/>
                </a:solidFill>
              </a:rPr>
              <a:t> effectiveness of process.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182</a:t>
            </a:fld>
            <a:endParaRPr lang="en-US"/>
          </a:p>
        </p:txBody>
      </p:sp>
    </p:spTree>
    <p:extLst>
      <p:ext uri="{BB962C8B-B14F-4D97-AF65-F5344CB8AC3E}">
        <p14:creationId xmlns:p14="http://schemas.microsoft.com/office/powerpoint/2010/main" val="3157660862"/>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4.13. Pest monitoring/Pest control</a:t>
            </a:r>
            <a:endParaRPr lang="pt-PT" sz="3200" b="1" dirty="0">
              <a:solidFill>
                <a:schemeClr val="tx1"/>
              </a:solidFill>
            </a:endParaRPr>
          </a:p>
          <a:p>
            <a:pPr marL="0" lvl="2" algn="l">
              <a:lnSpc>
                <a:spcPts val="3600"/>
              </a:lnSpc>
            </a:pPr>
            <a:r>
              <a:rPr lang="en-US" b="1" dirty="0">
                <a:solidFill>
                  <a:schemeClr val="tx1"/>
                </a:solidFill>
              </a:rPr>
              <a:t>4.13.1. The company shall have a pest control system in place which is in compliance with local legal requirements, taking into account, as a minimum:</a:t>
            </a:r>
            <a:endParaRPr lang="pt-PT" b="1" dirty="0">
              <a:solidFill>
                <a:schemeClr val="tx1"/>
              </a:solidFill>
            </a:endParaRPr>
          </a:p>
          <a:p>
            <a:pPr marL="0" lvl="2" algn="l">
              <a:lnSpc>
                <a:spcPts val="3600"/>
              </a:lnSpc>
            </a:pPr>
            <a:r>
              <a:rPr lang="en-US" b="1" dirty="0">
                <a:solidFill>
                  <a:schemeClr val="tx1"/>
                </a:solidFill>
              </a:rPr>
              <a:t>- the factory environment (potential pests)</a:t>
            </a:r>
            <a:endParaRPr lang="pt-PT" b="1" dirty="0">
              <a:solidFill>
                <a:schemeClr val="tx1"/>
              </a:solidFill>
            </a:endParaRPr>
          </a:p>
          <a:p>
            <a:pPr marL="0" lvl="2" algn="l">
              <a:lnSpc>
                <a:spcPts val="3600"/>
              </a:lnSpc>
            </a:pPr>
            <a:r>
              <a:rPr lang="en-US" b="1" dirty="0">
                <a:solidFill>
                  <a:schemeClr val="tx1"/>
                </a:solidFill>
              </a:rPr>
              <a:t>- site plan with area for application (bait map)</a:t>
            </a:r>
            <a:endParaRPr lang="pt-PT" b="1" dirty="0">
              <a:solidFill>
                <a:schemeClr val="tx1"/>
              </a:solidFill>
            </a:endParaRPr>
          </a:p>
          <a:p>
            <a:pPr marL="0" lvl="2" algn="l">
              <a:lnSpc>
                <a:spcPts val="3600"/>
              </a:lnSpc>
            </a:pPr>
            <a:r>
              <a:rPr lang="en-US" b="1" dirty="0">
                <a:solidFill>
                  <a:schemeClr val="tx1"/>
                </a:solidFill>
              </a:rPr>
              <a:t>- identification of the baits on site</a:t>
            </a:r>
            <a:endParaRPr lang="pt-PT" b="1" dirty="0">
              <a:solidFill>
                <a:schemeClr val="tx1"/>
              </a:solidFill>
            </a:endParaRPr>
          </a:p>
          <a:p>
            <a:pPr marL="0" lvl="2" algn="l">
              <a:lnSpc>
                <a:spcPts val="3600"/>
              </a:lnSpc>
            </a:pPr>
            <a:r>
              <a:rPr lang="en-US" b="1" dirty="0">
                <a:solidFill>
                  <a:schemeClr val="tx1"/>
                </a:solidFill>
              </a:rPr>
              <a:t>- responsibilities,  in-house/external</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183</a:t>
            </a:fld>
            <a:endParaRPr lang="en-US"/>
          </a:p>
        </p:txBody>
      </p:sp>
    </p:spTree>
    <p:extLst>
      <p:ext uri="{BB962C8B-B14F-4D97-AF65-F5344CB8AC3E}">
        <p14:creationId xmlns:p14="http://schemas.microsoft.com/office/powerpoint/2010/main" val="413869812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143000"/>
            <a:ext cx="8169992" cy="6172200"/>
          </a:xfrm>
        </p:spPr>
        <p:txBody>
          <a:bodyPr>
            <a:noAutofit/>
          </a:bodyPr>
          <a:lstStyle/>
          <a:p>
            <a:pPr marL="0" lvl="2" algn="l">
              <a:lnSpc>
                <a:spcPts val="3600"/>
              </a:lnSpc>
            </a:pPr>
            <a:r>
              <a:rPr lang="en-US" b="1" dirty="0">
                <a:solidFill>
                  <a:schemeClr val="tx1"/>
                </a:solidFill>
              </a:rPr>
              <a:t>- used products/agents and their instructions for use and</a:t>
            </a:r>
            <a:r>
              <a:rPr lang="pt-PT" b="1" dirty="0">
                <a:solidFill>
                  <a:schemeClr val="tx1"/>
                </a:solidFill>
              </a:rPr>
              <a:t> </a:t>
            </a:r>
            <a:r>
              <a:rPr lang="en-US" b="1" dirty="0">
                <a:solidFill>
                  <a:schemeClr val="tx1"/>
                </a:solidFill>
              </a:rPr>
              <a:t>safety</a:t>
            </a:r>
            <a:endParaRPr lang="pt-PT" b="1" dirty="0">
              <a:solidFill>
                <a:schemeClr val="tx1"/>
              </a:solidFill>
            </a:endParaRPr>
          </a:p>
          <a:p>
            <a:pPr marL="0" lvl="2" algn="l">
              <a:lnSpc>
                <a:spcPts val="3600"/>
              </a:lnSpc>
            </a:pPr>
            <a:r>
              <a:rPr lang="en-US" b="1" dirty="0">
                <a:solidFill>
                  <a:schemeClr val="tx1"/>
                </a:solidFill>
              </a:rPr>
              <a:t>- the frequency of inspections.</a:t>
            </a:r>
            <a:endParaRPr lang="pt-PT" b="1" dirty="0">
              <a:solidFill>
                <a:schemeClr val="tx1"/>
              </a:solidFill>
            </a:endParaRPr>
          </a:p>
          <a:p>
            <a:pPr marL="0" lvl="2" algn="l">
              <a:lnSpc>
                <a:spcPts val="3600"/>
              </a:lnSpc>
            </a:pPr>
            <a:r>
              <a:rPr lang="en-US" b="1" dirty="0">
                <a:solidFill>
                  <a:schemeClr val="tx1"/>
                </a:solidFill>
              </a:rPr>
              <a:t>The pest control system shall be based on hazard analysis and assessment of associated risks.</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4.13.2. The company shall have qualified and trained in-house staff and/or employ the services of a qualified external provider. Where an external provider is used, the activities required on site shall be specified in a written contract.</a:t>
            </a:r>
            <a:r>
              <a:rPr lang="pt-PT" b="1" dirty="0">
                <a:solidFill>
                  <a:schemeClr val="tx1"/>
                </a:solidFill>
              </a:rPr>
              <a:t> </a:t>
            </a: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184</a:t>
            </a:fld>
            <a:endParaRPr lang="en-US"/>
          </a:p>
        </p:txBody>
      </p:sp>
    </p:spTree>
    <p:extLst>
      <p:ext uri="{BB962C8B-B14F-4D97-AF65-F5344CB8AC3E}">
        <p14:creationId xmlns:p14="http://schemas.microsoft.com/office/powerpoint/2010/main" val="365011936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295400"/>
            <a:ext cx="8169992" cy="6019800"/>
          </a:xfrm>
        </p:spPr>
        <p:txBody>
          <a:bodyPr>
            <a:noAutofit/>
          </a:bodyPr>
          <a:lstStyle/>
          <a:p>
            <a:pPr marL="0" lvl="2" algn="l">
              <a:lnSpc>
                <a:spcPts val="3600"/>
              </a:lnSpc>
            </a:pPr>
            <a:r>
              <a:rPr lang="en-US" b="1" dirty="0">
                <a:solidFill>
                  <a:schemeClr val="tx1"/>
                </a:solidFill>
              </a:rPr>
              <a:t>4.13.3. Pest control inspections and resulting actions shall be documented. Implementation of actions shall be monitored and recorded.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4.13.4. Baits, traps and insect exterminators shall be functioning, shall be in sufficient numbers and shall be placed in an appropriate position. They shall be constructed and positioned as not to cause any contamination risk.</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185</a:t>
            </a:fld>
            <a:endParaRPr lang="en-US"/>
          </a:p>
        </p:txBody>
      </p:sp>
    </p:spTree>
    <p:extLst>
      <p:ext uri="{BB962C8B-B14F-4D97-AF65-F5344CB8AC3E}">
        <p14:creationId xmlns:p14="http://schemas.microsoft.com/office/powerpoint/2010/main" val="103669928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295400"/>
            <a:ext cx="8169992" cy="60198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4.13.5. Incoming deliveries shall be checked on arrival for the presence of pests. Any infestation shall be documented and control measures taken.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4.13.6. The effectiveness of the pest control shall be monitored with the help of regular trend  analyses.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186</a:t>
            </a:fld>
            <a:endParaRPr lang="en-US"/>
          </a:p>
        </p:txBody>
      </p:sp>
    </p:spTree>
    <p:extLst>
      <p:ext uri="{BB962C8B-B14F-4D97-AF65-F5344CB8AC3E}">
        <p14:creationId xmlns:p14="http://schemas.microsoft.com/office/powerpoint/2010/main" val="250439114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4.14. Receipt of goods and storage</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4.14.1. All incoming goods, including packaging materials and labels, shall be checked for conformity against specifications and to a determined inspection plan. The inspection plan shall be risk based. Test results shall be documented.</a:t>
            </a:r>
            <a:endParaRPr lang="pt-PT" b="1" dirty="0">
              <a:solidFill>
                <a:schemeClr val="tx1"/>
              </a:solidFill>
            </a:endParaRPr>
          </a:p>
          <a:p>
            <a:pPr marL="0" lvl="2" algn="l">
              <a:lnSpc>
                <a:spcPts val="3600"/>
              </a:lnSpc>
            </a:pPr>
            <a:r>
              <a:rPr lang="en-US" b="1" dirty="0">
                <a:solidFill>
                  <a:schemeClr val="tx1"/>
                </a:solidFill>
              </a:rPr>
              <a:t> </a:t>
            </a: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4.14.2. The storage conditions of raw materials,  semi-processed and finished products as well as packaging shall in each case correspond to product requirements (e.g. refrigeration, protective covers) and shall not be detrimental to other products.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4.14.3. Raw materials, packaging, semi-processed and finished products shall be stored so as to </a:t>
            </a:r>
            <a:r>
              <a:rPr lang="en-US" b="1" dirty="0" err="1">
                <a:solidFill>
                  <a:schemeClr val="tx1"/>
                </a:solidFill>
              </a:rPr>
              <a:t>minimise</a:t>
            </a:r>
            <a:r>
              <a:rPr lang="en-US" b="1" dirty="0">
                <a:solidFill>
                  <a:schemeClr val="tx1"/>
                </a:solidFill>
              </a:rPr>
              <a:t> the risk of cross contamination.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4.14.4. Appropriate storage facilities shall be available for the management and storage of working materials, process aids, and additives. The personnel responsible for the management of storage facilities shall be trained.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4.14.5. All products shall be clearly identified. Use of products shall be undertaken in accordance with the principles of First In/First Out and/or First Expired/First  Out.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4.14.6. Where a company hires a third-party storage service provider, the service provider shall be subject to IFS Logistics requirements. If the third party service provider is not certified to IFS Logistics, all relevant requirements equivalent to the company’s own warehousing practices shall be fulfilled and this shall be clearly defined in the respective contract.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187</a:t>
            </a:fld>
            <a:endParaRPr lang="en-US"/>
          </a:p>
        </p:txBody>
      </p:sp>
      <p:pic>
        <p:nvPicPr>
          <p:cNvPr id="1026" name="Picture 2" descr="C:\Users\hr.EMUMTAZ.000\Desktop\header 2.jpg"/>
          <p:cNvPicPr>
            <a:picLocks noChangeAspect="1" noChangeArrowheads="1"/>
          </p:cNvPicPr>
          <p:nvPr/>
        </p:nvPicPr>
        <p:blipFill>
          <a:blip r:embed="rId4"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5" cstate="print"/>
          <a:stretch>
            <a:fillRect/>
          </a:stretch>
        </p:blipFill>
        <p:spPr>
          <a:xfrm>
            <a:off x="0" y="6005593"/>
            <a:ext cx="9144000" cy="852407"/>
          </a:xfrm>
          <a:prstGeom prst="rect">
            <a:avLst/>
          </a:prstGeom>
        </p:spPr>
      </p:pic>
    </p:spTree>
    <p:extLst>
      <p:ext uri="{BB962C8B-B14F-4D97-AF65-F5344CB8AC3E}">
        <p14:creationId xmlns:p14="http://schemas.microsoft.com/office/powerpoint/2010/main" val="254518535"/>
      </p:ext>
    </p:extLst>
  </p:cSld>
  <p:clrMapOvr>
    <a:overrideClrMapping bg1="lt1" tx1="dk1" bg2="lt2" tx2="dk2" accent1="accent1" accent2="accent2" accent3="accent3" accent4="accent4" accent5="accent5" accent6="accent6" hlink="hlink" folHlink="folHlink"/>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4.14.2. The storage conditions of raw materials,  semi-processed and finished products as well as packaging shall in each case correspond to product requirements (e.g. refrigeration, protective covers) and shall not be detrimental to other products.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4.14.3. Raw materials, packaging, semi-processed and finished products shall be stored so as to </a:t>
            </a:r>
            <a:r>
              <a:rPr lang="en-US" b="1" dirty="0" err="1">
                <a:solidFill>
                  <a:schemeClr val="tx1"/>
                </a:solidFill>
              </a:rPr>
              <a:t>minimise</a:t>
            </a:r>
            <a:r>
              <a:rPr lang="en-US" b="1" dirty="0">
                <a:solidFill>
                  <a:schemeClr val="tx1"/>
                </a:solidFill>
              </a:rPr>
              <a:t> the risk of cross contamination.</a:t>
            </a:r>
            <a:endParaRPr lang="pt-PT" b="1" dirty="0">
              <a:solidFill>
                <a:schemeClr val="tx1"/>
              </a:solidFill>
            </a:endParaRPr>
          </a:p>
        </p:txBody>
      </p:sp>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188</a:t>
            </a:fld>
            <a:endParaRPr lang="en-US"/>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Tree>
    <p:extLst>
      <p:ext uri="{BB962C8B-B14F-4D97-AF65-F5344CB8AC3E}">
        <p14:creationId xmlns:p14="http://schemas.microsoft.com/office/powerpoint/2010/main" val="106364254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4.14.4. Appropriate storage facilities shall be available for the management and storage of working materials, process aids, and additives. The personnel responsible for the management of storage facilities shall be trained.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4.14.5. All products shall be clearly identified. Use of products shall be undertaken in accordance with the principles of First In/First Out and/or First Expired/First  Out.</a:t>
            </a:r>
            <a:endParaRPr lang="pt-PT" b="1" dirty="0">
              <a:solidFill>
                <a:schemeClr val="tx1"/>
              </a:solidFill>
            </a:endParaRPr>
          </a:p>
        </p:txBody>
      </p:sp>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189</a:t>
            </a:fld>
            <a:endParaRPr lang="en-US"/>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Tree>
    <p:extLst>
      <p:ext uri="{BB962C8B-B14F-4D97-AF65-F5344CB8AC3E}">
        <p14:creationId xmlns:p14="http://schemas.microsoft.com/office/powerpoint/2010/main" val="1167340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3.2. CERTIFICATION BODY SELECTION</a:t>
            </a:r>
          </a:p>
          <a:p>
            <a:pPr algn="l">
              <a:lnSpc>
                <a:spcPts val="3600"/>
              </a:lnSpc>
              <a:spcBef>
                <a:spcPts val="1800"/>
              </a:spcBef>
            </a:pPr>
            <a:r>
              <a:rPr lang="en-US" sz="2400" b="1" dirty="0">
                <a:solidFill>
                  <a:schemeClr val="tx1"/>
                </a:solidFill>
              </a:rPr>
              <a:t>In order to undertake the IFS audit, the company shall appoint a certification body which is approved to perform such audits. </a:t>
            </a:r>
          </a:p>
          <a:p>
            <a:pPr algn="l">
              <a:lnSpc>
                <a:spcPts val="3600"/>
              </a:lnSpc>
              <a:spcBef>
                <a:spcPts val="1800"/>
              </a:spcBef>
            </a:pPr>
            <a:r>
              <a:rPr lang="en-US" sz="2400" b="1" dirty="0">
                <a:solidFill>
                  <a:schemeClr val="tx1"/>
                </a:solidFill>
              </a:rPr>
              <a:t>The list of all IFS international approved certification bodies, by country, is available on the website </a:t>
            </a:r>
            <a:r>
              <a:rPr lang="en-US" sz="2400" b="1" dirty="0">
                <a:solidFill>
                  <a:schemeClr val="tx1"/>
                </a:solidFill>
                <a:hlinkClick r:id="rId3"/>
              </a:rPr>
              <a:t>www.ifs-certification.com.</a:t>
            </a: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4"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5"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a:t>
            </a:fld>
            <a:endParaRPr lang="en-US"/>
          </a:p>
        </p:txBody>
      </p:sp>
    </p:spTree>
    <p:extLst>
      <p:ext uri="{BB962C8B-B14F-4D97-AF65-F5344CB8AC3E}">
        <p14:creationId xmlns:p14="http://schemas.microsoft.com/office/powerpoint/2010/main" val="2866255775"/>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4.14.6. Where a company hires a third-party storage service provider, the service provider shall be subject to IFS Logistics requirements. If the third party service provider is not certified to IFS Logistics, all relevant requirements equivalent to the company’s own warehousing practices shall be fulfilled and this shall be clearly defined in the respective contract.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190</a:t>
            </a:fld>
            <a:endParaRPr lang="en-US"/>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Tree>
    <p:extLst>
      <p:ext uri="{BB962C8B-B14F-4D97-AF65-F5344CB8AC3E}">
        <p14:creationId xmlns:p14="http://schemas.microsoft.com/office/powerpoint/2010/main" val="310025545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4.15. Transport</a:t>
            </a:r>
            <a:endParaRPr lang="pt-PT" sz="3200" b="1" dirty="0">
              <a:solidFill>
                <a:schemeClr val="tx1"/>
              </a:solidFill>
            </a:endParaRPr>
          </a:p>
          <a:p>
            <a:pPr marL="0" lvl="2" algn="l">
              <a:lnSpc>
                <a:spcPts val="3600"/>
              </a:lnSpc>
            </a:pPr>
            <a:r>
              <a:rPr lang="en-US" b="1" dirty="0">
                <a:solidFill>
                  <a:schemeClr val="tx1"/>
                </a:solidFill>
              </a:rPr>
              <a:t>4.15.1. Before loading transport vehicles, their condition (e.g. absence of strange smells, high dust load, adverse humidity, pests, </a:t>
            </a:r>
            <a:r>
              <a:rPr lang="en-US" b="1" dirty="0" err="1">
                <a:solidFill>
                  <a:schemeClr val="tx1"/>
                </a:solidFill>
              </a:rPr>
              <a:t>mould</a:t>
            </a:r>
            <a:r>
              <a:rPr lang="en-US" b="1" dirty="0">
                <a:solidFill>
                  <a:schemeClr val="tx1"/>
                </a:solidFill>
              </a:rPr>
              <a:t>) shall be checked and action taken, if necessary.</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4.15.2. Procedures to prevent contamination during transport shall be implemented (food/non-food/different categories of goods).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191</a:t>
            </a:fld>
            <a:endParaRPr lang="en-US"/>
          </a:p>
        </p:txBody>
      </p:sp>
    </p:spTree>
    <p:extLst>
      <p:ext uri="{BB962C8B-B14F-4D97-AF65-F5344CB8AC3E}">
        <p14:creationId xmlns:p14="http://schemas.microsoft.com/office/powerpoint/2010/main" val="209079956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4.15.3. Where goods must be transported at certain temperatures, before loading, the temperature inside the vehicle shall be checked and documented.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4.15.4. Where goods must be transported at certain temperatures, maintaining the adequate range of temperatures during transport shall be ensured and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192</a:t>
            </a:fld>
            <a:endParaRPr lang="en-US"/>
          </a:p>
        </p:txBody>
      </p:sp>
    </p:spTree>
    <p:extLst>
      <p:ext uri="{BB962C8B-B14F-4D97-AF65-F5344CB8AC3E}">
        <p14:creationId xmlns:p14="http://schemas.microsoft.com/office/powerpoint/2010/main" val="403304834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4.15.5. Adequate hygienic requirements for all transport vehicles and equipment used for loading/unloading (e.g. hoses of silo installations) shall exist. There shall be records of the measures taken.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4.15.6. Loading and unloading areas shall have equipment in place to protect transported products from external influences.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193</a:t>
            </a:fld>
            <a:endParaRPr lang="en-US"/>
          </a:p>
        </p:txBody>
      </p:sp>
    </p:spTree>
    <p:extLst>
      <p:ext uri="{BB962C8B-B14F-4D97-AF65-F5344CB8AC3E}">
        <p14:creationId xmlns:p14="http://schemas.microsoft.com/office/powerpoint/2010/main" val="293171353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4.15.7. Where a company hires a third-party transport service provider, all the requirements specified within section 4.15 shall be clearly defined in the respective contract or the service provider shall be subject to IFS Logistics requirements.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4.15.8. Security of transport vehicles shall be appropriately maintained.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194</a:t>
            </a:fld>
            <a:endParaRPr lang="en-US"/>
          </a:p>
        </p:txBody>
      </p:sp>
    </p:spTree>
    <p:extLst>
      <p:ext uri="{BB962C8B-B14F-4D97-AF65-F5344CB8AC3E}">
        <p14:creationId xmlns:p14="http://schemas.microsoft.com/office/powerpoint/2010/main" val="194572302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4.16. Maintenance and repair</a:t>
            </a:r>
            <a:endParaRPr lang="pt-PT" sz="3200" b="1" dirty="0">
              <a:solidFill>
                <a:schemeClr val="tx1"/>
              </a:solidFill>
            </a:endParaRPr>
          </a:p>
          <a:p>
            <a:pPr marL="0" lvl="2" algn="l">
              <a:lnSpc>
                <a:spcPts val="3600"/>
              </a:lnSpc>
            </a:pPr>
            <a:r>
              <a:rPr lang="en-US" b="1" dirty="0">
                <a:solidFill>
                  <a:schemeClr val="tx1"/>
                </a:solidFill>
              </a:rPr>
              <a:t>4.16.1. An adequate system of maintenance shall be in place, maintained and documented, covering all critical equipment (incl. transport) for compliance with product requirements. This applies both for internal and external maintenance activities.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195</a:t>
            </a:fld>
            <a:endParaRPr lang="en-US"/>
          </a:p>
        </p:txBody>
      </p:sp>
    </p:spTree>
    <p:extLst>
      <p:ext uri="{BB962C8B-B14F-4D97-AF65-F5344CB8AC3E}">
        <p14:creationId xmlns:p14="http://schemas.microsoft.com/office/powerpoint/2010/main" val="104870263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4.16.2. Product requirements and prevention of contamination shall be ensured during and after maintenance and repair work. Records of maintenance and repair work and of corrective actions taken shall be kept.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4.16.3. All materials used for maintenance and repair shall be fit for the intended use.</a:t>
            </a:r>
            <a:r>
              <a:rPr lang="pt-PT" b="1" dirty="0">
                <a:solidFill>
                  <a:schemeClr val="tx1"/>
                </a:solidFill>
              </a:rPr>
              <a:t> </a:t>
            </a: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196</a:t>
            </a:fld>
            <a:endParaRPr lang="en-US"/>
          </a:p>
        </p:txBody>
      </p:sp>
    </p:spTree>
    <p:extLst>
      <p:ext uri="{BB962C8B-B14F-4D97-AF65-F5344CB8AC3E}">
        <p14:creationId xmlns:p14="http://schemas.microsoft.com/office/powerpoint/2010/main" val="180598292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4.16.4. Failures of plant and equipment (incl. transport) covered by the maintenance system shall be documented and reviewed with a view to adapting the maintenance system.</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4.16.5. Temporary repairs shall be carried out so that product requirements are not affected. Such work shall be documented and a short-term deadline set for eliminating the fault.</a:t>
            </a:r>
            <a:r>
              <a:rPr lang="pt-PT" b="1" dirty="0">
                <a:solidFill>
                  <a:schemeClr val="tx1"/>
                </a:solidFill>
              </a:rPr>
              <a:t> </a:t>
            </a: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197</a:t>
            </a:fld>
            <a:endParaRPr lang="en-US"/>
          </a:p>
        </p:txBody>
      </p:sp>
    </p:spTree>
    <p:extLst>
      <p:ext uri="{BB962C8B-B14F-4D97-AF65-F5344CB8AC3E}">
        <p14:creationId xmlns:p14="http://schemas.microsoft.com/office/powerpoint/2010/main" val="145683215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4.16.6. Where a company hires a third-party maintenance and repair service provider, all the company specified requirements regarding material and equipment shall be clearly defined, documented and maintained.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198</a:t>
            </a:fld>
            <a:endParaRPr lang="en-US"/>
          </a:p>
        </p:txBody>
      </p:sp>
    </p:spTree>
    <p:extLst>
      <p:ext uri="{BB962C8B-B14F-4D97-AF65-F5344CB8AC3E}">
        <p14:creationId xmlns:p14="http://schemas.microsoft.com/office/powerpoint/2010/main" val="15290550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3200" b="1" dirty="0">
                <a:solidFill>
                  <a:schemeClr val="tx1"/>
                </a:solidFill>
              </a:rPr>
              <a:t>4.17. Equipment</a:t>
            </a:r>
            <a:endParaRPr lang="pt-PT" sz="3200" b="1" dirty="0">
              <a:solidFill>
                <a:schemeClr val="tx1"/>
              </a:solidFill>
            </a:endParaRPr>
          </a:p>
          <a:p>
            <a:pPr marL="0" lvl="2" algn="l">
              <a:lnSpc>
                <a:spcPts val="3600"/>
              </a:lnSpc>
            </a:pPr>
            <a:r>
              <a:rPr lang="en-US" b="1" dirty="0">
                <a:solidFill>
                  <a:schemeClr val="tx1"/>
                </a:solidFill>
              </a:rPr>
              <a:t>4.17.1. Equipment shall be suitably designed and specified for the intended use. Before commissioning, it shall be verified that the product requirements are complied with.</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199</a:t>
            </a:fld>
            <a:endParaRPr lang="en-US"/>
          </a:p>
        </p:txBody>
      </p:sp>
    </p:spTree>
    <p:extLst>
      <p:ext uri="{BB962C8B-B14F-4D97-AF65-F5344CB8AC3E}">
        <p14:creationId xmlns:p14="http://schemas.microsoft.com/office/powerpoint/2010/main" val="222760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The IFS standard</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a:t>
            </a:fld>
            <a:endParaRPr lang="en-US"/>
          </a:p>
        </p:txBody>
      </p:sp>
    </p:spTree>
    <p:extLst>
      <p:ext uri="{BB962C8B-B14F-4D97-AF65-F5344CB8AC3E}">
        <p14:creationId xmlns:p14="http://schemas.microsoft.com/office/powerpoint/2010/main" val="2439300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Certification bodies can have auditors qualified for one or several scopes. Confirmation of the product scopes and technology scopes for which the certification body can perform audits shall be obtained from the individual certification body.</a:t>
            </a:r>
          </a:p>
          <a:p>
            <a:pPr algn="l">
              <a:lnSpc>
                <a:spcPts val="3600"/>
              </a:lnSpc>
              <a:spcBef>
                <a:spcPts val="1800"/>
              </a:spcBef>
            </a:pPr>
            <a:r>
              <a:rPr lang="en-US" sz="2400" b="1" dirty="0">
                <a:solidFill>
                  <a:schemeClr val="tx1"/>
                </a:solidFill>
              </a:rPr>
              <a:t>IFS audits can be carried out by an audit team, only if all members of the audit team are IFS approved auditors. The audit shall take place when products of the audit scope are being processed.</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a:t>
            </a:fld>
            <a:endParaRPr lang="en-US"/>
          </a:p>
        </p:txBody>
      </p:sp>
    </p:spTree>
    <p:extLst>
      <p:ext uri="{BB962C8B-B14F-4D97-AF65-F5344CB8AC3E}">
        <p14:creationId xmlns:p14="http://schemas.microsoft.com/office/powerpoint/2010/main" val="223863478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4.17.2. For all equipment and tools with direct food contact, certificates of conformity shall exist which confirm compliance with current legal requirements. In case no specific legal requirements are applicable, evidence shall be available to demonstrate that all equipment and tools are suitable for use. This applies for all equipment and tools in direct contact with raw materials, semi-processed and finished products.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200</a:t>
            </a:fld>
            <a:endParaRPr lang="en-US"/>
          </a:p>
        </p:txBody>
      </p:sp>
    </p:spTree>
    <p:extLst>
      <p:ext uri="{BB962C8B-B14F-4D97-AF65-F5344CB8AC3E}">
        <p14:creationId xmlns:p14="http://schemas.microsoft.com/office/powerpoint/2010/main" val="159650218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4.17.3. Equipment shall be designed and located so that cleaning and maintenance operations can be effectively performed.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4.17.4. The company shall ensure that all product equipment is in good condition without any negative influence on food safety.</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201</a:t>
            </a:fld>
            <a:endParaRPr lang="en-US"/>
          </a:p>
        </p:txBody>
      </p:sp>
    </p:spTree>
    <p:extLst>
      <p:ext uri="{BB962C8B-B14F-4D97-AF65-F5344CB8AC3E}">
        <p14:creationId xmlns:p14="http://schemas.microsoft.com/office/powerpoint/2010/main" val="2565648758"/>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4.17.5. The company shall ensure that in the event of changes to processing methods and equipment, process characteristics are reviewed in order to assure that product requirements are complied with.</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202</a:t>
            </a:fld>
            <a:endParaRPr lang="en-US"/>
          </a:p>
        </p:txBody>
      </p:sp>
    </p:spTree>
    <p:extLst>
      <p:ext uri="{BB962C8B-B14F-4D97-AF65-F5344CB8AC3E}">
        <p14:creationId xmlns:p14="http://schemas.microsoft.com/office/powerpoint/2010/main" val="221688225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371600"/>
            <a:ext cx="8382000" cy="6172200"/>
          </a:xfrm>
        </p:spPr>
        <p:txBody>
          <a:bodyPr>
            <a:noAutofit/>
          </a:bodyPr>
          <a:lstStyle/>
          <a:p>
            <a:pPr marL="0" lvl="2" algn="l">
              <a:lnSpc>
                <a:spcPts val="3600"/>
              </a:lnSpc>
            </a:pPr>
            <a:r>
              <a:rPr lang="en-US" sz="3200" b="1" dirty="0">
                <a:solidFill>
                  <a:schemeClr val="tx1"/>
                </a:solidFill>
              </a:rPr>
              <a:t>4.18. Traceability (including GMOs and allergens)</a:t>
            </a:r>
            <a:endParaRPr lang="pt-PT" sz="3200" b="1" dirty="0">
              <a:solidFill>
                <a:schemeClr val="tx1"/>
              </a:solidFill>
            </a:endParaRPr>
          </a:p>
          <a:p>
            <a:pPr marL="0" lvl="2" algn="l">
              <a:lnSpc>
                <a:spcPts val="3600"/>
              </a:lnSpc>
            </a:pPr>
            <a:r>
              <a:rPr lang="en-US" sz="2600" b="1" dirty="0">
                <a:solidFill>
                  <a:srgbClr val="FF0000"/>
                </a:solidFill>
              </a:rPr>
              <a:t>4.18.1 (KO N° 7): A traceability system shall be in place which enables the identification of product lots and their relation to batches of raw materials, packaging in direct contact with food, packaging intended or expected to be in direct contact with food. The traceability system shall incorporate all relevant receiving processing and distribution records. Traceability shall be ensured and documented until delivery to the customer.</a:t>
            </a:r>
            <a:endParaRPr lang="pt-PT" sz="2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203</a:t>
            </a:fld>
            <a:endParaRPr lang="en-US"/>
          </a:p>
        </p:txBody>
      </p:sp>
    </p:spTree>
    <p:extLst>
      <p:ext uri="{BB962C8B-B14F-4D97-AF65-F5344CB8AC3E}">
        <p14:creationId xmlns:p14="http://schemas.microsoft.com/office/powerpoint/2010/main" val="1362390867"/>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4.18.2. Downstream traceability records (from production sites to the customers) shall be available. The timeframe for producing these records for review shall be compliant with customer’s requirements.</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4.18.3. Traceability shall be in place to identify the relationship</a:t>
            </a:r>
            <a:endParaRPr lang="pt-PT" b="1" dirty="0">
              <a:solidFill>
                <a:schemeClr val="tx1"/>
              </a:solidFill>
            </a:endParaRPr>
          </a:p>
          <a:p>
            <a:pPr marL="0" lvl="2" algn="l">
              <a:lnSpc>
                <a:spcPts val="3600"/>
              </a:lnSpc>
            </a:pPr>
            <a:r>
              <a:rPr lang="en-US" b="1" dirty="0">
                <a:solidFill>
                  <a:schemeClr val="tx1"/>
                </a:solidFill>
              </a:rPr>
              <a:t>between batches of final products and their labels.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204</a:t>
            </a:fld>
            <a:endParaRPr lang="en-US"/>
          </a:p>
        </p:txBody>
      </p:sp>
    </p:spTree>
    <p:extLst>
      <p:ext uri="{BB962C8B-B14F-4D97-AF65-F5344CB8AC3E}">
        <p14:creationId xmlns:p14="http://schemas.microsoft.com/office/powerpoint/2010/main" val="3214464339"/>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4.18.4. The traceability system shall be tested on a periodic basis - at least annually and each time traceability system changes. The test shall verify upstream and downstream traceability (from delivered products to raw materials, and vice versa), including quantity checking. Test results shall be recorded.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4.18.5. Traceability shall be ensured at all stages, including work in progress, post treatment and rework.</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205</a:t>
            </a:fld>
            <a:endParaRPr lang="en-US"/>
          </a:p>
        </p:txBody>
      </p:sp>
    </p:spTree>
    <p:extLst>
      <p:ext uri="{BB962C8B-B14F-4D97-AF65-F5344CB8AC3E}">
        <p14:creationId xmlns:p14="http://schemas.microsoft.com/office/powerpoint/2010/main" val="3625821423"/>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4.18.6. Labelling of semi-finished or finished product lots shall be made at the time when the goods are directly packed to ensure a clear traceability of goods. Where goods are labelled at a later time, the temporarily stored goods shall have been provided with a specific lot labelling. The shelf life (e.g. best before date) of the labelled goods shall be calculated from the original production batch.</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206</a:t>
            </a:fld>
            <a:endParaRPr lang="en-US"/>
          </a:p>
        </p:txBody>
      </p:sp>
    </p:spTree>
    <p:extLst>
      <p:ext uri="{BB962C8B-B14F-4D97-AF65-F5344CB8AC3E}">
        <p14:creationId xmlns:p14="http://schemas.microsoft.com/office/powerpoint/2010/main" val="3896999747"/>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4.18.7. If required by customer, identified samples representative for the manufacturing lot shall be stored appropriately and kept until expiration of the “Use by” or “Best before date” of the finished product and if necessary for a determined period beyond this date.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207</a:t>
            </a:fld>
            <a:endParaRPr lang="en-US"/>
          </a:p>
        </p:txBody>
      </p:sp>
    </p:spTree>
    <p:extLst>
      <p:ext uri="{BB962C8B-B14F-4D97-AF65-F5344CB8AC3E}">
        <p14:creationId xmlns:p14="http://schemas.microsoft.com/office/powerpoint/2010/main" val="358154139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4.19. Genetically modified organisms (GMOs)</a:t>
            </a:r>
            <a:endParaRPr lang="pt-PT" sz="3200" b="1" dirty="0">
              <a:solidFill>
                <a:schemeClr val="tx1"/>
              </a:solidFill>
            </a:endParaRPr>
          </a:p>
          <a:p>
            <a:pPr marL="0" lvl="2" algn="l">
              <a:lnSpc>
                <a:spcPts val="3600"/>
              </a:lnSpc>
            </a:pPr>
            <a:r>
              <a:rPr lang="en-US" b="1" dirty="0">
                <a:solidFill>
                  <a:schemeClr val="tx1"/>
                </a:solidFill>
              </a:rPr>
              <a:t>4.19.1. For products being delivered to customers and/or countries with GMO requirements, the company shall have in place systems and procedures to allow the identification of products consisting of GMOs, containing GMOs or produced from GMOs, including food ingredients, additives and </a:t>
            </a:r>
            <a:r>
              <a:rPr lang="en-US" b="1" dirty="0" err="1">
                <a:solidFill>
                  <a:schemeClr val="tx1"/>
                </a:solidFill>
              </a:rPr>
              <a:t>flavouring</a:t>
            </a:r>
            <a:r>
              <a:rPr lang="en-US" b="1" dirty="0">
                <a:solidFill>
                  <a:schemeClr val="tx1"/>
                </a:solidFill>
              </a:rPr>
              <a:t>(s).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208</a:t>
            </a:fld>
            <a:endParaRPr lang="en-US"/>
          </a:p>
        </p:txBody>
      </p:sp>
    </p:spTree>
    <p:extLst>
      <p:ext uri="{BB962C8B-B14F-4D97-AF65-F5344CB8AC3E}">
        <p14:creationId xmlns:p14="http://schemas.microsoft.com/office/powerpoint/2010/main" val="1956889570"/>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4.19.2. Raw material specifications and delivery documents identifying products consisting of, being made from, or containing GMOs shall be available. The assurances concerning the GMO status of the raw materials shall be agreed by contract with the supplier or the relevant technical documents shall specify the GMO status. The company shall maintain a continuously updated listing of all GMO raw materials used at its premises, which also identifies all blends and formulas to which such GMO raw materials are added.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209</a:t>
            </a:fld>
            <a:endParaRPr lang="en-US"/>
          </a:p>
        </p:txBody>
      </p:sp>
    </p:spTree>
    <p:extLst>
      <p:ext uri="{BB962C8B-B14F-4D97-AF65-F5344CB8AC3E}">
        <p14:creationId xmlns:p14="http://schemas.microsoft.com/office/powerpoint/2010/main" val="2432305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r>
              <a:rPr lang="en-US" sz="2400" b="1" dirty="0">
                <a:solidFill>
                  <a:schemeClr val="tx1"/>
                </a:solidFill>
              </a:rPr>
              <a:t> </a:t>
            </a:r>
            <a:endParaRPr lang="pt-PT" sz="2400" b="1" dirty="0">
              <a:solidFill>
                <a:schemeClr val="tx1"/>
              </a:solidFill>
            </a:endParaRPr>
          </a:p>
          <a:p>
            <a:pPr algn="l">
              <a:lnSpc>
                <a:spcPts val="3600"/>
              </a:lnSpc>
              <a:spcBef>
                <a:spcPts val="1800"/>
              </a:spcBef>
            </a:pPr>
            <a:r>
              <a:rPr lang="en-US" sz="2400" b="1" dirty="0">
                <a:solidFill>
                  <a:schemeClr val="tx1"/>
                </a:solidFill>
              </a:rPr>
              <a:t>The audit shall preferably be carried out in the language of the company and the certification body shall make every attempt to appoint an auditor whose native language or main working language is the language of the company. </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a:t>
            </a:fld>
            <a:endParaRPr lang="en-US"/>
          </a:p>
        </p:txBody>
      </p:sp>
    </p:spTree>
    <p:extLst>
      <p:ext uri="{BB962C8B-B14F-4D97-AF65-F5344CB8AC3E}">
        <p14:creationId xmlns:p14="http://schemas.microsoft.com/office/powerpoint/2010/main" val="1073361485"/>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4.19.3. There shall be adequate procedures to ensure that where products consisting of or containing GMOs are manufactured, contamination of non-GMO products is avoided. Adequate control measures shall be in place to avoid GMO cross contamination. The effectiveness of these procedures shall be monitored by testing.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210</a:t>
            </a:fld>
            <a:endParaRPr lang="en-US"/>
          </a:p>
        </p:txBody>
      </p:sp>
    </p:spTree>
    <p:extLst>
      <p:ext uri="{BB962C8B-B14F-4D97-AF65-F5344CB8AC3E}">
        <p14:creationId xmlns:p14="http://schemas.microsoft.com/office/powerpoint/2010/main" val="268702002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4.19.4. Finished products containing GMOs or labelled as not containing GMOs shall be declared in accordance with current legal requirements. Delivery documents shall include the corresponding reference to GMOs.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4.19.5. Customer requirements concerning the GMO status of products shall be clearly implemented by the company.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211</a:t>
            </a:fld>
            <a:endParaRPr lang="en-US"/>
          </a:p>
        </p:txBody>
      </p:sp>
    </p:spTree>
    <p:extLst>
      <p:ext uri="{BB962C8B-B14F-4D97-AF65-F5344CB8AC3E}">
        <p14:creationId xmlns:p14="http://schemas.microsoft.com/office/powerpoint/2010/main" val="198786011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4.20. Allergens and specific conditions of production</a:t>
            </a:r>
            <a:endParaRPr lang="pt-PT" sz="3200" b="1" dirty="0">
              <a:solidFill>
                <a:schemeClr val="tx1"/>
              </a:solidFill>
            </a:endParaRPr>
          </a:p>
          <a:p>
            <a:pPr marL="0" lvl="2" algn="l">
              <a:lnSpc>
                <a:spcPts val="3600"/>
              </a:lnSpc>
            </a:pPr>
            <a:r>
              <a:rPr lang="en-US" b="1" dirty="0">
                <a:solidFill>
                  <a:schemeClr val="tx1"/>
                </a:solidFill>
              </a:rPr>
              <a:t>4.20.1. Raw material specifications identifying allergens requiring declaration that are relevant to the country of sale of the finished product shall be available. The company shall maintain a continuously up to date listing of all raw materials containing allergens used at its premises, which also identifies all blends and formulas to which such raw materials containing allergens are added.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212</a:t>
            </a:fld>
            <a:endParaRPr lang="en-US"/>
          </a:p>
        </p:txBody>
      </p:sp>
    </p:spTree>
    <p:extLst>
      <p:ext uri="{BB962C8B-B14F-4D97-AF65-F5344CB8AC3E}">
        <p14:creationId xmlns:p14="http://schemas.microsoft.com/office/powerpoint/2010/main" val="225162514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r>
              <a:rPr lang="en-US" b="1" dirty="0">
                <a:solidFill>
                  <a:schemeClr val="tx1"/>
                </a:solidFill>
              </a:rPr>
              <a:t>4.20.2. Based on hazard analysis and assessment of associated risk, control measures shall be in place from receipt to dispatch, to ensure that cross contamination of products by allergens is </a:t>
            </a:r>
            <a:r>
              <a:rPr lang="en-US" b="1" dirty="0" err="1">
                <a:solidFill>
                  <a:schemeClr val="tx1"/>
                </a:solidFill>
              </a:rPr>
              <a:t>minimised</a:t>
            </a:r>
            <a:r>
              <a:rPr lang="en-US" b="1" dirty="0">
                <a:solidFill>
                  <a:schemeClr val="tx1"/>
                </a:solidFill>
              </a:rPr>
              <a:t>. Control measures shall be verified.</a:t>
            </a:r>
          </a:p>
          <a:p>
            <a:pPr marL="0" lvl="2" algn="l">
              <a:lnSpc>
                <a:spcPts val="3600"/>
              </a:lnSpc>
            </a:pPr>
            <a:r>
              <a:rPr lang="en-US" b="1" dirty="0">
                <a:solidFill>
                  <a:schemeClr val="tx1"/>
                </a:solidFill>
              </a:rPr>
              <a:t> </a:t>
            </a:r>
          </a:p>
          <a:p>
            <a:pPr marL="0" lvl="2" algn="l">
              <a:lnSpc>
                <a:spcPts val="3600"/>
              </a:lnSpc>
            </a:pPr>
            <a:r>
              <a:rPr lang="en-US" b="1" dirty="0">
                <a:solidFill>
                  <a:schemeClr val="tx1"/>
                </a:solidFill>
              </a:rPr>
              <a:t>4.20.3. Finished products containing allergens requiring declaration shall be declared in accordance with current legal requirements. For the adventitious or unintentional presence, the labelling of legally declared allergens and traces shall be based on hazard analysis and assessment of associated risks.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213</a:t>
            </a:fld>
            <a:endParaRPr lang="en-US"/>
          </a:p>
        </p:txBody>
      </p:sp>
    </p:spTree>
    <p:extLst>
      <p:ext uri="{BB962C8B-B14F-4D97-AF65-F5344CB8AC3E}">
        <p14:creationId xmlns:p14="http://schemas.microsoft.com/office/powerpoint/2010/main" val="143822799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4.20.4. Where customers specifically require that products are “free from” certain substances or ingredients (e.g. gluten, pork, etc.), or that certain methods of treatment or production are excluded, verifiable procedures shall be in place.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214</a:t>
            </a:fld>
            <a:endParaRPr lang="en-US"/>
          </a:p>
        </p:txBody>
      </p:sp>
    </p:spTree>
    <p:extLst>
      <p:ext uri="{BB962C8B-B14F-4D97-AF65-F5344CB8AC3E}">
        <p14:creationId xmlns:p14="http://schemas.microsoft.com/office/powerpoint/2010/main" val="10313250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pPr>
            <a:r>
              <a:rPr lang="en-US" sz="3200" b="1" dirty="0">
                <a:solidFill>
                  <a:schemeClr val="tx1"/>
                </a:solidFill>
              </a:rPr>
              <a:t>4.21. Food Fraud</a:t>
            </a:r>
          </a:p>
          <a:p>
            <a:pPr marL="0" lvl="2" algn="l" fontAlgn="base">
              <a:lnSpc>
                <a:spcPts val="3600"/>
              </a:lnSpc>
              <a:spcAft>
                <a:spcPct val="0"/>
              </a:spcAft>
            </a:pPr>
            <a:r>
              <a:rPr lang="en-US" b="1" dirty="0">
                <a:solidFill>
                  <a:schemeClr val="tx1"/>
                </a:solidFill>
              </a:rPr>
              <a:t>4.21.1. A </a:t>
            </a:r>
            <a:r>
              <a:rPr lang="pt-PT" altLang="pt-PT" b="1" dirty="0" err="1">
                <a:solidFill>
                  <a:schemeClr val="tx1"/>
                </a:solidFill>
              </a:rPr>
              <a:t>documented</a:t>
            </a:r>
            <a:r>
              <a:rPr lang="pt-PT" altLang="pt-PT" b="1" dirty="0">
                <a:solidFill>
                  <a:schemeClr val="tx1"/>
                </a:solidFill>
              </a:rPr>
              <a:t> </a:t>
            </a:r>
            <a:r>
              <a:rPr lang="pt-PT" altLang="pt-PT" b="1" dirty="0" err="1">
                <a:solidFill>
                  <a:schemeClr val="tx1"/>
                </a:solidFill>
              </a:rPr>
              <a:t>food</a:t>
            </a:r>
            <a:r>
              <a:rPr lang="pt-PT" altLang="pt-PT" b="1" dirty="0">
                <a:solidFill>
                  <a:schemeClr val="tx1"/>
                </a:solidFill>
              </a:rPr>
              <a:t> </a:t>
            </a:r>
            <a:r>
              <a:rPr lang="pt-PT" altLang="pt-PT" b="1" dirty="0" err="1">
                <a:solidFill>
                  <a:schemeClr val="tx1"/>
                </a:solidFill>
              </a:rPr>
              <a:t>fraud</a:t>
            </a:r>
            <a:r>
              <a:rPr lang="pt-PT" altLang="pt-PT" b="1" dirty="0">
                <a:solidFill>
                  <a:schemeClr val="tx1"/>
                </a:solidFill>
              </a:rPr>
              <a:t> </a:t>
            </a:r>
            <a:r>
              <a:rPr lang="pt-PT" altLang="pt-PT" b="1" dirty="0" err="1">
                <a:solidFill>
                  <a:schemeClr val="tx1"/>
                </a:solidFill>
              </a:rPr>
              <a:t>vulnerability</a:t>
            </a:r>
            <a:r>
              <a:rPr lang="pt-PT" altLang="pt-PT" b="1" dirty="0">
                <a:solidFill>
                  <a:schemeClr val="tx1"/>
                </a:solidFill>
              </a:rPr>
              <a:t> </a:t>
            </a:r>
            <a:r>
              <a:rPr lang="pt-PT" altLang="pt-PT" b="1" dirty="0" err="1">
                <a:solidFill>
                  <a:schemeClr val="tx1"/>
                </a:solidFill>
              </a:rPr>
              <a:t>assessment</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undertaken</a:t>
            </a:r>
            <a:r>
              <a:rPr lang="pt-PT" altLang="pt-PT" b="1" dirty="0">
                <a:solidFill>
                  <a:schemeClr val="tx1"/>
                </a:solidFill>
              </a:rPr>
              <a:t> </a:t>
            </a:r>
            <a:r>
              <a:rPr lang="pt-PT" altLang="pt-PT" b="1" dirty="0" err="1">
                <a:solidFill>
                  <a:schemeClr val="tx1"/>
                </a:solidFill>
              </a:rPr>
              <a:t>on</a:t>
            </a:r>
            <a:r>
              <a:rPr lang="pt-PT" altLang="pt-PT" b="1" dirty="0">
                <a:solidFill>
                  <a:schemeClr val="tx1"/>
                </a:solidFill>
              </a:rPr>
              <a:t> </a:t>
            </a:r>
            <a:r>
              <a:rPr lang="pt-PT" altLang="pt-PT" b="1" dirty="0" err="1">
                <a:solidFill>
                  <a:schemeClr val="tx1"/>
                </a:solidFill>
              </a:rPr>
              <a:t>all</a:t>
            </a:r>
            <a:r>
              <a:rPr lang="pt-PT" altLang="pt-PT" b="1" dirty="0">
                <a:solidFill>
                  <a:schemeClr val="tx1"/>
                </a:solidFill>
              </a:rPr>
              <a:t> </a:t>
            </a:r>
            <a:r>
              <a:rPr lang="pt-PT" altLang="pt-PT" b="1" dirty="0" err="1">
                <a:solidFill>
                  <a:schemeClr val="tx1"/>
                </a:solidFill>
              </a:rPr>
              <a:t>raw</a:t>
            </a:r>
            <a:r>
              <a:rPr lang="pt-PT" altLang="pt-PT" b="1" dirty="0">
                <a:solidFill>
                  <a:schemeClr val="tx1"/>
                </a:solidFill>
              </a:rPr>
              <a:t> </a:t>
            </a:r>
            <a:r>
              <a:rPr lang="pt-PT" altLang="pt-PT" b="1" dirty="0" err="1">
                <a:solidFill>
                  <a:schemeClr val="tx1"/>
                </a:solidFill>
              </a:rPr>
              <a:t>materials</a:t>
            </a:r>
            <a:r>
              <a:rPr lang="pt-PT" altLang="pt-PT" b="1" dirty="0">
                <a:solidFill>
                  <a:schemeClr val="tx1"/>
                </a:solidFill>
              </a:rPr>
              <a:t>, </a:t>
            </a:r>
            <a:r>
              <a:rPr lang="pt-PT" altLang="pt-PT" b="1" dirty="0" err="1">
                <a:solidFill>
                  <a:schemeClr val="tx1"/>
                </a:solidFill>
              </a:rPr>
              <a:t>ingredients</a:t>
            </a:r>
            <a:r>
              <a:rPr lang="pt-PT" altLang="pt-PT" b="1" dirty="0">
                <a:solidFill>
                  <a:schemeClr val="tx1"/>
                </a:solidFill>
              </a:rPr>
              <a:t>, </a:t>
            </a:r>
            <a:r>
              <a:rPr lang="pt-PT" altLang="pt-PT" b="1" dirty="0" err="1">
                <a:solidFill>
                  <a:schemeClr val="tx1"/>
                </a:solidFill>
              </a:rPr>
              <a:t>packaging</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outsourced</a:t>
            </a:r>
            <a:r>
              <a:rPr lang="pt-PT" altLang="pt-PT" b="1" dirty="0">
                <a:solidFill>
                  <a:schemeClr val="tx1"/>
                </a:solidFill>
              </a:rPr>
              <a:t> processes, to determine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risk</a:t>
            </a:r>
            <a:r>
              <a:rPr lang="pt-PT" altLang="pt-PT" b="1" dirty="0">
                <a:solidFill>
                  <a:schemeClr val="tx1"/>
                </a:solidFill>
              </a:rPr>
              <a:t> </a:t>
            </a:r>
            <a:r>
              <a:rPr lang="pt-PT" altLang="pt-PT" b="1" dirty="0" err="1">
                <a:solidFill>
                  <a:schemeClr val="tx1"/>
                </a:solidFill>
              </a:rPr>
              <a:t>of</a:t>
            </a:r>
            <a:r>
              <a:rPr lang="pt-PT" altLang="pt-PT" b="1" dirty="0">
                <a:solidFill>
                  <a:schemeClr val="tx1"/>
                </a:solidFill>
              </a:rPr>
              <a:t> </a:t>
            </a:r>
            <a:r>
              <a:rPr lang="pt-PT" altLang="pt-PT" b="1" dirty="0" err="1">
                <a:solidFill>
                  <a:schemeClr val="tx1"/>
                </a:solidFill>
              </a:rPr>
              <a:t>fraudulent</a:t>
            </a:r>
            <a:r>
              <a:rPr lang="pt-PT" altLang="pt-PT" b="1" dirty="0">
                <a:solidFill>
                  <a:schemeClr val="tx1"/>
                </a:solidFill>
              </a:rPr>
              <a:t> </a:t>
            </a:r>
            <a:r>
              <a:rPr lang="pt-PT" altLang="pt-PT" b="1" dirty="0" err="1">
                <a:solidFill>
                  <a:schemeClr val="tx1"/>
                </a:solidFill>
              </a:rPr>
              <a:t>activity</a:t>
            </a:r>
            <a:r>
              <a:rPr lang="pt-PT" altLang="pt-PT" b="1" dirty="0">
                <a:solidFill>
                  <a:schemeClr val="tx1"/>
                </a:solidFill>
              </a:rPr>
              <a:t> in </a:t>
            </a:r>
            <a:r>
              <a:rPr lang="pt-PT" altLang="pt-PT" b="1" dirty="0" err="1">
                <a:solidFill>
                  <a:schemeClr val="tx1"/>
                </a:solidFill>
              </a:rPr>
              <a:t>relation</a:t>
            </a:r>
            <a:r>
              <a:rPr lang="pt-PT" altLang="pt-PT" b="1" dirty="0">
                <a:solidFill>
                  <a:schemeClr val="tx1"/>
                </a:solidFill>
              </a:rPr>
              <a:t> to </a:t>
            </a:r>
            <a:r>
              <a:rPr lang="pt-PT" altLang="pt-PT" b="1" dirty="0" err="1">
                <a:solidFill>
                  <a:schemeClr val="tx1"/>
                </a:solidFill>
              </a:rPr>
              <a:t>substitution</a:t>
            </a:r>
            <a:r>
              <a:rPr lang="pt-PT" altLang="pt-PT" b="1" dirty="0">
                <a:solidFill>
                  <a:schemeClr val="tx1"/>
                </a:solidFill>
              </a:rPr>
              <a:t>, </a:t>
            </a:r>
            <a:r>
              <a:rPr lang="pt-PT" altLang="pt-PT" b="1" dirty="0" err="1">
                <a:solidFill>
                  <a:schemeClr val="tx1"/>
                </a:solidFill>
              </a:rPr>
              <a:t>mislabelling</a:t>
            </a:r>
            <a:r>
              <a:rPr lang="pt-PT" altLang="pt-PT" b="1" dirty="0">
                <a:solidFill>
                  <a:schemeClr val="tx1"/>
                </a:solidFill>
              </a:rPr>
              <a:t>, </a:t>
            </a:r>
            <a:r>
              <a:rPr lang="pt-PT" altLang="pt-PT" b="1" dirty="0" err="1">
                <a:solidFill>
                  <a:schemeClr val="tx1"/>
                </a:solidFill>
              </a:rPr>
              <a:t>adulteration</a:t>
            </a:r>
            <a:r>
              <a:rPr lang="pt-PT" altLang="pt-PT" b="1" dirty="0">
                <a:solidFill>
                  <a:schemeClr val="tx1"/>
                </a:solidFill>
              </a:rPr>
              <a:t> </a:t>
            </a:r>
            <a:r>
              <a:rPr lang="pt-PT" altLang="pt-PT" b="1" dirty="0" err="1">
                <a:solidFill>
                  <a:schemeClr val="tx1"/>
                </a:solidFill>
              </a:rPr>
              <a:t>or</a:t>
            </a:r>
            <a:r>
              <a:rPr lang="pt-PT" altLang="pt-PT" b="1" dirty="0">
                <a:solidFill>
                  <a:schemeClr val="tx1"/>
                </a:solidFill>
              </a:rPr>
              <a:t> </a:t>
            </a:r>
            <a:r>
              <a:rPr lang="pt-PT" altLang="pt-PT" b="1" dirty="0" err="1">
                <a:solidFill>
                  <a:schemeClr val="tx1"/>
                </a:solidFill>
              </a:rPr>
              <a:t>counterfeiting</a:t>
            </a:r>
            <a:r>
              <a:rPr lang="pt-PT" altLang="pt-PT" b="1" dirty="0">
                <a:solidFill>
                  <a:schemeClr val="tx1"/>
                </a:solidFill>
              </a:rPr>
              <a:t>.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criteria</a:t>
            </a:r>
            <a:r>
              <a:rPr lang="pt-PT" altLang="pt-PT" b="1" dirty="0">
                <a:solidFill>
                  <a:schemeClr val="tx1"/>
                </a:solidFill>
              </a:rPr>
              <a:t> </a:t>
            </a:r>
            <a:r>
              <a:rPr lang="pt-PT" altLang="pt-PT" b="1" dirty="0" err="1">
                <a:solidFill>
                  <a:schemeClr val="tx1"/>
                </a:solidFill>
              </a:rPr>
              <a:t>considered</a:t>
            </a:r>
            <a:r>
              <a:rPr lang="pt-PT" altLang="pt-PT" b="1" dirty="0">
                <a:solidFill>
                  <a:schemeClr val="tx1"/>
                </a:solidFill>
              </a:rPr>
              <a:t> </a:t>
            </a:r>
            <a:r>
              <a:rPr lang="pt-PT" altLang="pt-PT" b="1" dirty="0" err="1">
                <a:solidFill>
                  <a:schemeClr val="tx1"/>
                </a:solidFill>
              </a:rPr>
              <a:t>within</a:t>
            </a:r>
            <a:r>
              <a:rPr lang="pt-PT" altLang="pt-PT" b="1" dirty="0">
                <a:solidFill>
                  <a:schemeClr val="tx1"/>
                </a:solidFill>
              </a:rPr>
              <a:t>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vulnerability</a:t>
            </a:r>
            <a:r>
              <a:rPr lang="pt-PT" altLang="pt-PT" b="1" dirty="0">
                <a:solidFill>
                  <a:schemeClr val="tx1"/>
                </a:solidFill>
              </a:rPr>
              <a:t> </a:t>
            </a:r>
            <a:r>
              <a:rPr lang="pt-PT" altLang="pt-PT" b="1" dirty="0" err="1">
                <a:solidFill>
                  <a:schemeClr val="tx1"/>
                </a:solidFill>
              </a:rPr>
              <a:t>assessment</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defined</a:t>
            </a:r>
            <a:r>
              <a:rPr lang="pt-PT" altLang="pt-PT" b="1" dirty="0">
                <a:solidFill>
                  <a:schemeClr val="tx1"/>
                </a:solidFill>
              </a:rPr>
              <a: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215</a:t>
            </a:fld>
            <a:endParaRPr lang="en-US"/>
          </a:p>
        </p:txBody>
      </p:sp>
      <p:sp>
        <p:nvSpPr>
          <p:cNvPr id="11" name="Rectangle 8">
            <a:extLst>
              <a:ext uri="{FF2B5EF4-FFF2-40B4-BE49-F238E27FC236}">
                <a16:creationId xmlns:a16="http://schemas.microsoft.com/office/drawing/2014/main" id="{120A0214-6840-4809-996E-45ED124215B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p>
            <a:endParaRPr lang="pt-PT"/>
          </a:p>
        </p:txBody>
      </p:sp>
      <p:cxnSp>
        <p:nvCxnSpPr>
          <p:cNvPr id="13" name="Conexão reta 12">
            <a:extLst>
              <a:ext uri="{FF2B5EF4-FFF2-40B4-BE49-F238E27FC236}">
                <a16:creationId xmlns:a16="http://schemas.microsoft.com/office/drawing/2014/main" id="{C089B767-EDD8-4E8D-85F5-49153924FEF9}"/>
              </a:ext>
            </a:extLst>
          </p:cNvPr>
          <p:cNvCxnSpPr>
            <a:cxnSpLocks noChangeShapeType="1"/>
          </p:cNvCxnSpPr>
          <p:nvPr/>
        </p:nvCxnSpPr>
        <p:spPr bwMode="auto">
          <a:xfrm>
            <a:off x="5952490" y="7842885"/>
            <a:ext cx="0" cy="0"/>
          </a:xfrm>
          <a:prstGeom prst="line">
            <a:avLst/>
          </a:prstGeom>
          <a:noFill/>
          <a:ln w="25400">
            <a:solidFill>
              <a:srgbClr val="093264"/>
            </a:solidFill>
            <a:prstDash val="solid"/>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6440895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371600"/>
            <a:ext cx="8229600" cy="6172200"/>
          </a:xfrm>
        </p:spPr>
        <p:txBody>
          <a:bodyPr>
            <a:noAutofit/>
          </a:bodyPr>
          <a:lstStyle/>
          <a:p>
            <a:pPr marL="0" lvl="2" algn="l" fontAlgn="base">
              <a:lnSpc>
                <a:spcPts val="3600"/>
              </a:lnSpc>
              <a:spcAft>
                <a:spcPct val="0"/>
              </a:spcAft>
            </a:pPr>
            <a:endParaRPr lang="pt-PT" altLang="pt-PT" b="1" dirty="0">
              <a:solidFill>
                <a:schemeClr val="tx1"/>
              </a:solidFill>
            </a:endParaRPr>
          </a:p>
          <a:p>
            <a:pPr marL="0" lvl="2" algn="l" fontAlgn="base">
              <a:lnSpc>
                <a:spcPts val="3600"/>
              </a:lnSpc>
              <a:spcAft>
                <a:spcPct val="0"/>
              </a:spcAft>
            </a:pPr>
            <a:r>
              <a:rPr lang="pt-PT" altLang="pt-PT" b="1" dirty="0">
                <a:solidFill>
                  <a:schemeClr val="tx1"/>
                </a:solidFill>
              </a:rPr>
              <a:t>4.21.2. A </a:t>
            </a:r>
            <a:r>
              <a:rPr lang="pt-PT" altLang="pt-PT" b="1" dirty="0" err="1">
                <a:solidFill>
                  <a:schemeClr val="tx1"/>
                </a:solidFill>
              </a:rPr>
              <a:t>documented</a:t>
            </a:r>
            <a:r>
              <a:rPr lang="pt-PT" altLang="pt-PT" b="1" dirty="0">
                <a:solidFill>
                  <a:schemeClr val="tx1"/>
                </a:solidFill>
              </a:rPr>
              <a:t> </a:t>
            </a:r>
            <a:r>
              <a:rPr lang="pt-PT" altLang="pt-PT" b="1" dirty="0" err="1">
                <a:solidFill>
                  <a:schemeClr val="tx1"/>
                </a:solidFill>
              </a:rPr>
              <a:t>food</a:t>
            </a:r>
            <a:r>
              <a:rPr lang="pt-PT" altLang="pt-PT" b="1" dirty="0">
                <a:solidFill>
                  <a:schemeClr val="tx1"/>
                </a:solidFill>
              </a:rPr>
              <a:t> </a:t>
            </a:r>
            <a:r>
              <a:rPr lang="pt-PT" altLang="pt-PT" b="1" dirty="0" err="1">
                <a:solidFill>
                  <a:schemeClr val="tx1"/>
                </a:solidFill>
              </a:rPr>
              <a:t>fraud</a:t>
            </a:r>
            <a:r>
              <a:rPr lang="pt-PT" altLang="pt-PT" b="1" dirty="0">
                <a:solidFill>
                  <a:schemeClr val="tx1"/>
                </a:solidFill>
              </a:rPr>
              <a:t> </a:t>
            </a:r>
            <a:r>
              <a:rPr lang="pt-PT" altLang="pt-PT" b="1" dirty="0" err="1">
                <a:solidFill>
                  <a:schemeClr val="tx1"/>
                </a:solidFill>
              </a:rPr>
              <a:t>mitigation</a:t>
            </a:r>
            <a:r>
              <a:rPr lang="pt-PT" altLang="pt-PT" b="1" dirty="0">
                <a:solidFill>
                  <a:schemeClr val="tx1"/>
                </a:solidFill>
              </a:rPr>
              <a:t> </a:t>
            </a:r>
            <a:r>
              <a:rPr lang="pt-PT" altLang="pt-PT" b="1" dirty="0" err="1">
                <a:solidFill>
                  <a:schemeClr val="tx1"/>
                </a:solidFill>
              </a:rPr>
              <a:t>plan</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developed</a:t>
            </a:r>
            <a:r>
              <a:rPr lang="pt-PT" altLang="pt-PT" b="1" dirty="0">
                <a:solidFill>
                  <a:schemeClr val="tx1"/>
                </a:solidFill>
              </a:rPr>
              <a:t>, </a:t>
            </a:r>
            <a:r>
              <a:rPr lang="pt-PT" altLang="pt-PT" b="1" dirty="0" err="1">
                <a:solidFill>
                  <a:schemeClr val="tx1"/>
                </a:solidFill>
              </a:rPr>
              <a:t>with</a:t>
            </a:r>
            <a:r>
              <a:rPr lang="pt-PT" altLang="pt-PT" b="1" dirty="0">
                <a:solidFill>
                  <a:schemeClr val="tx1"/>
                </a:solidFill>
              </a:rPr>
              <a:t> </a:t>
            </a:r>
            <a:r>
              <a:rPr lang="pt-PT" altLang="pt-PT" b="1" dirty="0" err="1">
                <a:solidFill>
                  <a:schemeClr val="tx1"/>
                </a:solidFill>
              </a:rPr>
              <a:t>reference</a:t>
            </a:r>
            <a:r>
              <a:rPr lang="pt-PT" altLang="pt-PT" b="1" dirty="0">
                <a:solidFill>
                  <a:schemeClr val="tx1"/>
                </a:solidFill>
              </a:rPr>
              <a:t> to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vulnerability</a:t>
            </a:r>
            <a:r>
              <a:rPr lang="pt-PT" altLang="pt-PT" b="1" dirty="0">
                <a:solidFill>
                  <a:schemeClr val="tx1"/>
                </a:solidFill>
              </a:rPr>
              <a:t> </a:t>
            </a:r>
            <a:r>
              <a:rPr lang="pt-PT" altLang="pt-PT" b="1" dirty="0" err="1">
                <a:solidFill>
                  <a:schemeClr val="tx1"/>
                </a:solidFill>
              </a:rPr>
              <a:t>assessment</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implemented</a:t>
            </a:r>
            <a:r>
              <a:rPr lang="pt-PT" altLang="pt-PT" b="1" dirty="0">
                <a:solidFill>
                  <a:schemeClr val="tx1"/>
                </a:solidFill>
              </a:rPr>
              <a:t> to </a:t>
            </a:r>
            <a:r>
              <a:rPr lang="pt-PT" altLang="pt-PT" b="1" dirty="0" err="1">
                <a:solidFill>
                  <a:schemeClr val="tx1"/>
                </a:solidFill>
              </a:rPr>
              <a:t>control</a:t>
            </a:r>
            <a:r>
              <a:rPr lang="pt-PT" altLang="pt-PT" b="1" dirty="0">
                <a:solidFill>
                  <a:schemeClr val="tx1"/>
                </a:solidFill>
              </a:rPr>
              <a:t> </a:t>
            </a:r>
            <a:r>
              <a:rPr lang="pt-PT" altLang="pt-PT" b="1" dirty="0" err="1">
                <a:solidFill>
                  <a:schemeClr val="tx1"/>
                </a:solidFill>
              </a:rPr>
              <a:t>any</a:t>
            </a:r>
            <a:r>
              <a:rPr lang="pt-PT" altLang="pt-PT" b="1" dirty="0">
                <a:solidFill>
                  <a:schemeClr val="tx1"/>
                </a:solidFill>
              </a:rPr>
              <a:t> </a:t>
            </a:r>
            <a:r>
              <a:rPr lang="pt-PT" altLang="pt-PT" b="1" dirty="0" err="1">
                <a:solidFill>
                  <a:schemeClr val="tx1"/>
                </a:solidFill>
              </a:rPr>
              <a:t>identified</a:t>
            </a:r>
            <a:r>
              <a:rPr lang="pt-PT" altLang="pt-PT" b="1" dirty="0">
                <a:solidFill>
                  <a:schemeClr val="tx1"/>
                </a:solidFill>
              </a:rPr>
              <a:t> </a:t>
            </a:r>
            <a:r>
              <a:rPr lang="pt-PT" altLang="pt-PT" b="1" dirty="0" err="1">
                <a:solidFill>
                  <a:schemeClr val="tx1"/>
                </a:solidFill>
              </a:rPr>
              <a:t>risk</a:t>
            </a:r>
            <a:r>
              <a:rPr lang="pt-PT" altLang="pt-PT" b="1" dirty="0">
                <a:solidFill>
                  <a:schemeClr val="tx1"/>
                </a:solidFill>
              </a:rPr>
              <a:t>.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methods</a:t>
            </a:r>
            <a:r>
              <a:rPr lang="pt-PT" altLang="pt-PT" b="1" dirty="0">
                <a:solidFill>
                  <a:schemeClr val="tx1"/>
                </a:solidFill>
              </a:rPr>
              <a:t> </a:t>
            </a:r>
            <a:r>
              <a:rPr lang="pt-PT" altLang="pt-PT" b="1" dirty="0" err="1">
                <a:solidFill>
                  <a:schemeClr val="tx1"/>
                </a:solidFill>
              </a:rPr>
              <a:t>of</a:t>
            </a:r>
            <a:r>
              <a:rPr lang="pt-PT" altLang="pt-PT" b="1" dirty="0">
                <a:solidFill>
                  <a:schemeClr val="tx1"/>
                </a:solidFill>
              </a:rPr>
              <a:t> </a:t>
            </a:r>
            <a:r>
              <a:rPr lang="pt-PT" altLang="pt-PT" b="1" dirty="0" err="1">
                <a:solidFill>
                  <a:schemeClr val="tx1"/>
                </a:solidFill>
              </a:rPr>
              <a:t>control</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monitoring</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defined</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implemented</a:t>
            </a:r>
            <a:r>
              <a:rPr lang="pt-PT" altLang="pt-PT" b="1" dirty="0">
                <a:solidFill>
                  <a:schemeClr val="tx1"/>
                </a:solidFill>
              </a:rPr>
              <a:t>.</a:t>
            </a:r>
          </a:p>
          <a:p>
            <a:pPr marL="0" lvl="2" algn="l" fontAlgn="base">
              <a:lnSpc>
                <a:spcPts val="3600"/>
              </a:lnSpc>
              <a:spcAft>
                <a:spcPct val="0"/>
              </a:spcAft>
            </a:pPr>
            <a:endParaRPr lang="pt-PT" alt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216</a:t>
            </a:fld>
            <a:endParaRPr lang="en-US"/>
          </a:p>
        </p:txBody>
      </p:sp>
      <p:sp>
        <p:nvSpPr>
          <p:cNvPr id="11" name="Rectangle 8">
            <a:extLst>
              <a:ext uri="{FF2B5EF4-FFF2-40B4-BE49-F238E27FC236}">
                <a16:creationId xmlns:a16="http://schemas.microsoft.com/office/drawing/2014/main" id="{120A0214-6840-4809-996E-45ED124215B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p>
            <a:endParaRPr lang="pt-PT"/>
          </a:p>
        </p:txBody>
      </p:sp>
      <p:cxnSp>
        <p:nvCxnSpPr>
          <p:cNvPr id="13" name="Conexão reta 12">
            <a:extLst>
              <a:ext uri="{FF2B5EF4-FFF2-40B4-BE49-F238E27FC236}">
                <a16:creationId xmlns:a16="http://schemas.microsoft.com/office/drawing/2014/main" id="{C089B767-EDD8-4E8D-85F5-49153924FEF9}"/>
              </a:ext>
            </a:extLst>
          </p:cNvPr>
          <p:cNvCxnSpPr>
            <a:cxnSpLocks noChangeShapeType="1"/>
          </p:cNvCxnSpPr>
          <p:nvPr/>
        </p:nvCxnSpPr>
        <p:spPr bwMode="auto">
          <a:xfrm>
            <a:off x="5952490" y="7842885"/>
            <a:ext cx="0" cy="0"/>
          </a:xfrm>
          <a:prstGeom prst="line">
            <a:avLst/>
          </a:prstGeom>
          <a:noFill/>
          <a:ln w="25400">
            <a:solidFill>
              <a:srgbClr val="093264"/>
            </a:solidFill>
            <a:prstDash val="solid"/>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47971533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pPr>
            <a:endParaRPr lang="pt-PT" altLang="pt-PT" b="1" dirty="0">
              <a:solidFill>
                <a:schemeClr val="tx1"/>
              </a:solidFill>
            </a:endParaRPr>
          </a:p>
          <a:p>
            <a:pPr marL="0" lvl="2" algn="l" fontAlgn="base">
              <a:lnSpc>
                <a:spcPts val="3600"/>
              </a:lnSpc>
              <a:spcAft>
                <a:spcPct val="0"/>
              </a:spcAft>
            </a:pPr>
            <a:r>
              <a:rPr lang="pt-PT" altLang="pt-PT" b="1" dirty="0">
                <a:solidFill>
                  <a:schemeClr val="tx1"/>
                </a:solidFill>
              </a:rPr>
              <a:t>4.21.3. In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event</a:t>
            </a:r>
            <a:r>
              <a:rPr lang="pt-PT" altLang="pt-PT" b="1" dirty="0">
                <a:solidFill>
                  <a:schemeClr val="tx1"/>
                </a:solidFill>
              </a:rPr>
              <a:t> </a:t>
            </a:r>
            <a:r>
              <a:rPr lang="pt-PT" altLang="pt-PT" b="1" dirty="0" err="1">
                <a:solidFill>
                  <a:schemeClr val="tx1"/>
                </a:solidFill>
              </a:rPr>
              <a:t>of</a:t>
            </a:r>
            <a:r>
              <a:rPr lang="pt-PT" altLang="pt-PT" b="1" dirty="0">
                <a:solidFill>
                  <a:schemeClr val="tx1"/>
                </a:solidFill>
              </a:rPr>
              <a:t> </a:t>
            </a:r>
            <a:r>
              <a:rPr lang="pt-PT" altLang="pt-PT" b="1" dirty="0" err="1">
                <a:solidFill>
                  <a:schemeClr val="tx1"/>
                </a:solidFill>
              </a:rPr>
              <a:t>increased</a:t>
            </a:r>
            <a:r>
              <a:rPr lang="pt-PT" altLang="pt-PT" b="1" dirty="0">
                <a:solidFill>
                  <a:schemeClr val="tx1"/>
                </a:solidFill>
              </a:rPr>
              <a:t> </a:t>
            </a:r>
            <a:r>
              <a:rPr lang="pt-PT" altLang="pt-PT" b="1" dirty="0" err="1">
                <a:solidFill>
                  <a:schemeClr val="tx1"/>
                </a:solidFill>
              </a:rPr>
              <a:t>risk</a:t>
            </a:r>
            <a:r>
              <a:rPr lang="pt-PT" altLang="pt-PT" b="1" dirty="0">
                <a:solidFill>
                  <a:schemeClr val="tx1"/>
                </a:solidFill>
              </a:rPr>
              <a:t>, </a:t>
            </a:r>
            <a:r>
              <a:rPr lang="pt-PT" altLang="pt-PT" b="1" dirty="0" err="1">
                <a:solidFill>
                  <a:schemeClr val="tx1"/>
                </a:solidFill>
              </a:rPr>
              <a:t>food</a:t>
            </a:r>
            <a:r>
              <a:rPr lang="pt-PT" altLang="pt-PT" b="1" dirty="0">
                <a:solidFill>
                  <a:schemeClr val="tx1"/>
                </a:solidFill>
              </a:rPr>
              <a:t> </a:t>
            </a:r>
            <a:r>
              <a:rPr lang="pt-PT" altLang="pt-PT" b="1" dirty="0" err="1">
                <a:solidFill>
                  <a:schemeClr val="tx1"/>
                </a:solidFill>
              </a:rPr>
              <a:t>fraud</a:t>
            </a:r>
            <a:r>
              <a:rPr lang="pt-PT" altLang="pt-PT" b="1" dirty="0">
                <a:solidFill>
                  <a:schemeClr val="tx1"/>
                </a:solidFill>
              </a:rPr>
              <a:t> </a:t>
            </a:r>
            <a:r>
              <a:rPr lang="pt-PT" altLang="pt-PT" b="1" dirty="0" err="1">
                <a:solidFill>
                  <a:schemeClr val="tx1"/>
                </a:solidFill>
              </a:rPr>
              <a:t>vulnerability</a:t>
            </a:r>
            <a:r>
              <a:rPr lang="pt-PT" altLang="pt-PT" b="1" dirty="0">
                <a:solidFill>
                  <a:schemeClr val="tx1"/>
                </a:solidFill>
              </a:rPr>
              <a:t> </a:t>
            </a:r>
            <a:r>
              <a:rPr lang="pt-PT" altLang="pt-PT" b="1" dirty="0" err="1">
                <a:solidFill>
                  <a:schemeClr val="tx1"/>
                </a:solidFill>
              </a:rPr>
              <a:t>assessment</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reviewed</a:t>
            </a:r>
            <a:r>
              <a:rPr lang="pt-PT" altLang="pt-PT" b="1" dirty="0">
                <a:solidFill>
                  <a:schemeClr val="tx1"/>
                </a:solidFill>
              </a:rPr>
              <a:t>.</a:t>
            </a:r>
          </a:p>
          <a:p>
            <a:pPr marL="0" lvl="2" algn="l" fontAlgn="base">
              <a:lnSpc>
                <a:spcPts val="3600"/>
              </a:lnSpc>
              <a:spcBef>
                <a:spcPts val="2400"/>
              </a:spcBef>
              <a:spcAft>
                <a:spcPct val="0"/>
              </a:spcAft>
            </a:pPr>
            <a:r>
              <a:rPr lang="pt-PT" altLang="pt-PT" b="1" dirty="0" err="1">
                <a:solidFill>
                  <a:schemeClr val="tx1"/>
                </a:solidFill>
              </a:rPr>
              <a:t>Otherwise</a:t>
            </a:r>
            <a:r>
              <a:rPr lang="pt-PT" altLang="pt-PT" b="1" dirty="0">
                <a:solidFill>
                  <a:schemeClr val="tx1"/>
                </a:solidFill>
              </a:rPr>
              <a:t> </a:t>
            </a:r>
            <a:r>
              <a:rPr lang="pt-PT" altLang="pt-PT" b="1" dirty="0" err="1">
                <a:solidFill>
                  <a:schemeClr val="tx1"/>
                </a:solidFill>
              </a:rPr>
              <a:t>all</a:t>
            </a:r>
            <a:r>
              <a:rPr lang="pt-PT" altLang="pt-PT" b="1" dirty="0">
                <a:solidFill>
                  <a:schemeClr val="tx1"/>
                </a:solidFill>
              </a:rPr>
              <a:t> </a:t>
            </a:r>
            <a:r>
              <a:rPr lang="pt-PT" altLang="pt-PT" b="1" dirty="0" err="1">
                <a:solidFill>
                  <a:schemeClr val="tx1"/>
                </a:solidFill>
              </a:rPr>
              <a:t>vulnerability</a:t>
            </a:r>
            <a:r>
              <a:rPr lang="pt-PT" altLang="pt-PT" b="1" dirty="0">
                <a:solidFill>
                  <a:schemeClr val="tx1"/>
                </a:solidFill>
              </a:rPr>
              <a:t> </a:t>
            </a:r>
            <a:r>
              <a:rPr lang="pt-PT" altLang="pt-PT" b="1" dirty="0" err="1">
                <a:solidFill>
                  <a:schemeClr val="tx1"/>
                </a:solidFill>
              </a:rPr>
              <a:t>assessments</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reviewed</a:t>
            </a:r>
            <a:r>
              <a:rPr lang="pt-PT" altLang="pt-PT" b="1" dirty="0">
                <a:solidFill>
                  <a:schemeClr val="tx1"/>
                </a:solidFill>
              </a:rPr>
              <a:t> </a:t>
            </a:r>
            <a:r>
              <a:rPr lang="pt-PT" altLang="pt-PT" b="1" dirty="0" err="1">
                <a:solidFill>
                  <a:schemeClr val="tx1"/>
                </a:solidFill>
              </a:rPr>
              <a:t>at</a:t>
            </a:r>
            <a:r>
              <a:rPr lang="pt-PT" altLang="pt-PT" b="1" dirty="0">
                <a:solidFill>
                  <a:schemeClr val="tx1"/>
                </a:solidFill>
              </a:rPr>
              <a:t> </a:t>
            </a:r>
            <a:r>
              <a:rPr lang="pt-PT" altLang="pt-PT" b="1" dirty="0" err="1">
                <a:solidFill>
                  <a:schemeClr val="tx1"/>
                </a:solidFill>
              </a:rPr>
              <a:t>least</a:t>
            </a:r>
            <a:r>
              <a:rPr lang="pt-PT" altLang="pt-PT" b="1" dirty="0">
                <a:solidFill>
                  <a:schemeClr val="tx1"/>
                </a:solidFill>
              </a:rPr>
              <a:t> </a:t>
            </a:r>
            <a:r>
              <a:rPr lang="pt-PT" altLang="pt-PT" b="1" dirty="0" err="1">
                <a:solidFill>
                  <a:schemeClr val="tx1"/>
                </a:solidFill>
              </a:rPr>
              <a:t>annually</a:t>
            </a:r>
            <a:r>
              <a:rPr lang="pt-PT" altLang="pt-PT" b="1" dirty="0">
                <a:solidFill>
                  <a:schemeClr val="tx1"/>
                </a:solidFill>
              </a:rPr>
              <a:t>.</a:t>
            </a:r>
          </a:p>
          <a:p>
            <a:pPr marL="0" lvl="2" algn="l" fontAlgn="base">
              <a:lnSpc>
                <a:spcPts val="3600"/>
              </a:lnSpc>
              <a:spcBef>
                <a:spcPts val="2400"/>
              </a:spcBef>
              <a:spcAft>
                <a:spcPct val="0"/>
              </a:spcAft>
            </a:pPr>
            <a:r>
              <a:rPr lang="pt-PT" altLang="pt-PT" b="1" dirty="0" err="1">
                <a:solidFill>
                  <a:schemeClr val="tx1"/>
                </a:solidFill>
              </a:rPr>
              <a:t>Control</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monitoring</a:t>
            </a:r>
            <a:r>
              <a:rPr lang="pt-PT" altLang="pt-PT" b="1" dirty="0">
                <a:solidFill>
                  <a:schemeClr val="tx1"/>
                </a:solidFill>
              </a:rPr>
              <a:t> </a:t>
            </a:r>
            <a:r>
              <a:rPr lang="pt-PT" altLang="pt-PT" b="1" dirty="0" err="1">
                <a:solidFill>
                  <a:schemeClr val="tx1"/>
                </a:solidFill>
              </a:rPr>
              <a:t>requirements</a:t>
            </a:r>
            <a:r>
              <a:rPr lang="pt-PT" altLang="pt-PT" b="1" dirty="0">
                <a:solidFill>
                  <a:schemeClr val="tx1"/>
                </a:solidFill>
              </a:rPr>
              <a:t> </a:t>
            </a:r>
            <a:r>
              <a:rPr lang="pt-PT" altLang="pt-PT" b="1" dirty="0" err="1">
                <a:solidFill>
                  <a:schemeClr val="tx1"/>
                </a:solidFill>
              </a:rPr>
              <a:t>of</a:t>
            </a:r>
            <a:r>
              <a:rPr lang="pt-PT" altLang="pt-PT" b="1" dirty="0">
                <a:solidFill>
                  <a:schemeClr val="tx1"/>
                </a:solidFill>
              </a:rPr>
              <a:t>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food</a:t>
            </a:r>
            <a:r>
              <a:rPr lang="pt-PT" altLang="pt-PT" b="1" dirty="0">
                <a:solidFill>
                  <a:schemeClr val="tx1"/>
                </a:solidFill>
              </a:rPr>
              <a:t> </a:t>
            </a:r>
            <a:r>
              <a:rPr lang="pt-PT" altLang="pt-PT" b="1" dirty="0" err="1">
                <a:solidFill>
                  <a:schemeClr val="tx1"/>
                </a:solidFill>
              </a:rPr>
              <a:t>fraud</a:t>
            </a:r>
            <a:r>
              <a:rPr lang="pt-PT" altLang="pt-PT" b="1" dirty="0">
                <a:solidFill>
                  <a:schemeClr val="tx1"/>
                </a:solidFill>
              </a:rPr>
              <a:t> </a:t>
            </a:r>
            <a:r>
              <a:rPr lang="pt-PT" altLang="pt-PT" b="1" dirty="0" err="1">
                <a:solidFill>
                  <a:schemeClr val="tx1"/>
                </a:solidFill>
              </a:rPr>
              <a:t>mitigation</a:t>
            </a:r>
            <a:r>
              <a:rPr lang="pt-PT" altLang="pt-PT" b="1" dirty="0">
                <a:solidFill>
                  <a:schemeClr val="tx1"/>
                </a:solidFill>
              </a:rPr>
              <a:t> </a:t>
            </a:r>
            <a:r>
              <a:rPr lang="pt-PT" altLang="pt-PT" b="1" dirty="0" err="1">
                <a:solidFill>
                  <a:schemeClr val="tx1"/>
                </a:solidFill>
              </a:rPr>
              <a:t>plan</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reviewed</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amended</a:t>
            </a:r>
            <a:r>
              <a:rPr lang="pt-PT" altLang="pt-PT" b="1" dirty="0">
                <a:solidFill>
                  <a:schemeClr val="tx1"/>
                </a:solidFill>
              </a:rPr>
              <a:t> </a:t>
            </a:r>
            <a:r>
              <a:rPr lang="pt-PT" altLang="pt-PT" b="1" dirty="0" err="1">
                <a:solidFill>
                  <a:schemeClr val="tx1"/>
                </a:solidFill>
              </a:rPr>
              <a:t>when</a:t>
            </a:r>
            <a:r>
              <a:rPr lang="pt-PT" altLang="pt-PT" b="1" dirty="0">
                <a:solidFill>
                  <a:schemeClr val="tx1"/>
                </a:solidFill>
              </a:rPr>
              <a:t> </a:t>
            </a:r>
            <a:r>
              <a:rPr lang="pt-PT" altLang="pt-PT" b="1" dirty="0" err="1">
                <a:solidFill>
                  <a:schemeClr val="tx1"/>
                </a:solidFill>
              </a:rPr>
              <a:t>applicable</a:t>
            </a:r>
            <a:r>
              <a:rPr lang="pt-PT" altLang="pt-PT" b="1" dirty="0">
                <a:solidFill>
                  <a:schemeClr val="tx1"/>
                </a:solidFill>
              </a:rPr>
              <a: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217</a:t>
            </a:fld>
            <a:endParaRPr lang="en-US"/>
          </a:p>
        </p:txBody>
      </p:sp>
      <p:sp>
        <p:nvSpPr>
          <p:cNvPr id="11" name="Rectangle 8">
            <a:extLst>
              <a:ext uri="{FF2B5EF4-FFF2-40B4-BE49-F238E27FC236}">
                <a16:creationId xmlns:a16="http://schemas.microsoft.com/office/drawing/2014/main" id="{120A0214-6840-4809-996E-45ED124215B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p>
            <a:endParaRPr lang="pt-PT"/>
          </a:p>
        </p:txBody>
      </p:sp>
      <p:cxnSp>
        <p:nvCxnSpPr>
          <p:cNvPr id="13" name="Conexão reta 12">
            <a:extLst>
              <a:ext uri="{FF2B5EF4-FFF2-40B4-BE49-F238E27FC236}">
                <a16:creationId xmlns:a16="http://schemas.microsoft.com/office/drawing/2014/main" id="{C089B767-EDD8-4E8D-85F5-49153924FEF9}"/>
              </a:ext>
            </a:extLst>
          </p:cNvPr>
          <p:cNvCxnSpPr>
            <a:cxnSpLocks noChangeShapeType="1"/>
          </p:cNvCxnSpPr>
          <p:nvPr/>
        </p:nvCxnSpPr>
        <p:spPr bwMode="auto">
          <a:xfrm>
            <a:off x="5952490" y="7842885"/>
            <a:ext cx="0" cy="0"/>
          </a:xfrm>
          <a:prstGeom prst="line">
            <a:avLst/>
          </a:prstGeom>
          <a:noFill/>
          <a:ln w="25400">
            <a:solidFill>
              <a:srgbClr val="093264"/>
            </a:solidFill>
            <a:prstDash val="solid"/>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560162494"/>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5. MEASUREMENTS, ANALYSIS, IMPROVEMENTS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218</a:t>
            </a:fld>
            <a:endParaRPr lang="en-US"/>
          </a:p>
        </p:txBody>
      </p:sp>
    </p:spTree>
    <p:extLst>
      <p:ext uri="{BB962C8B-B14F-4D97-AF65-F5344CB8AC3E}">
        <p14:creationId xmlns:p14="http://schemas.microsoft.com/office/powerpoint/2010/main" val="3297840970"/>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5.1. Internal audits</a:t>
            </a:r>
            <a:endParaRPr lang="pt-PT" sz="3200" b="1" dirty="0">
              <a:solidFill>
                <a:schemeClr val="tx1"/>
              </a:solidFill>
            </a:endParaRPr>
          </a:p>
          <a:p>
            <a:pPr marL="0" lvl="2" algn="l">
              <a:lnSpc>
                <a:spcPts val="3600"/>
              </a:lnSpc>
            </a:pPr>
            <a:r>
              <a:rPr lang="en-US" sz="2800" b="1" dirty="0">
                <a:solidFill>
                  <a:srgbClr val="FF0000"/>
                </a:solidFill>
              </a:rPr>
              <a:t>5.1.1. (KO N° 8): Effective internal audits shall be conducted according to a defined agreed audit program and shall cover at least all requirements of the IFS Standard. Scope and frequency of internal audits shall be determined by hazard analysis and assessment of associated risks. This is also applicable for off site storage locations owned or rented by the company.</a:t>
            </a: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5951227"/>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219</a:t>
            </a:fld>
            <a:endParaRPr lang="en-US"/>
          </a:p>
        </p:txBody>
      </p:sp>
    </p:spTree>
    <p:extLst>
      <p:ext uri="{BB962C8B-B14F-4D97-AF65-F5344CB8AC3E}">
        <p14:creationId xmlns:p14="http://schemas.microsoft.com/office/powerpoint/2010/main" val="116431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3.3. DURATION OF AN AUDIT</a:t>
            </a:r>
          </a:p>
          <a:p>
            <a:pPr algn="l">
              <a:lnSpc>
                <a:spcPts val="3600"/>
              </a:lnSpc>
              <a:spcBef>
                <a:spcPts val="1800"/>
              </a:spcBef>
            </a:pPr>
            <a:r>
              <a:rPr lang="en-US" sz="2400" b="1" dirty="0">
                <a:solidFill>
                  <a:schemeClr val="tx1"/>
                </a:solidFill>
              </a:rPr>
              <a:t>IFS has implemented a tool to calculate the minimum audit duration based on the following criteria:</a:t>
            </a:r>
            <a:endParaRPr lang="pt-PT" sz="2400" b="1" dirty="0">
              <a:solidFill>
                <a:schemeClr val="tx1"/>
              </a:solidFill>
            </a:endParaRPr>
          </a:p>
          <a:p>
            <a:pPr marL="342900" indent="-342900" algn="l">
              <a:lnSpc>
                <a:spcPts val="3600"/>
              </a:lnSpc>
              <a:spcBef>
                <a:spcPts val="1800"/>
              </a:spcBef>
              <a:buFont typeface="Wingdings" panose="05000000000000000000" pitchFamily="2" charset="2"/>
              <a:buChar char="Ø"/>
            </a:pPr>
            <a:r>
              <a:rPr lang="en-US" sz="2400" b="1" dirty="0">
                <a:solidFill>
                  <a:schemeClr val="tx1"/>
                </a:solidFill>
              </a:rPr>
              <a:t>total number of people (part time workers, shift workers, temporary staff, administrative people, etc.),</a:t>
            </a:r>
            <a:endParaRPr lang="pt-PT" sz="2400" b="1" dirty="0">
              <a:solidFill>
                <a:schemeClr val="tx1"/>
              </a:solidFill>
            </a:endParaRPr>
          </a:p>
          <a:p>
            <a:pPr marL="342900" indent="-342900" algn="l">
              <a:lnSpc>
                <a:spcPts val="3600"/>
              </a:lnSpc>
              <a:spcBef>
                <a:spcPts val="1800"/>
              </a:spcBef>
              <a:buFont typeface="Wingdings" panose="05000000000000000000" pitchFamily="2" charset="2"/>
              <a:buChar char="Ø"/>
            </a:pPr>
            <a:r>
              <a:rPr lang="en-US" sz="2400" b="1" dirty="0">
                <a:solidFill>
                  <a:schemeClr val="tx1"/>
                </a:solidFill>
              </a:rPr>
              <a:t>number of product scopes,</a:t>
            </a:r>
            <a:endParaRPr lang="pt-PT" sz="2400" b="1" dirty="0">
              <a:solidFill>
                <a:schemeClr val="tx1"/>
              </a:solidFill>
            </a:endParaRPr>
          </a:p>
          <a:p>
            <a:pPr marL="342900" indent="-342900" algn="l">
              <a:lnSpc>
                <a:spcPts val="3600"/>
              </a:lnSpc>
              <a:spcBef>
                <a:spcPts val="1800"/>
              </a:spcBef>
              <a:buFont typeface="Wingdings" panose="05000000000000000000" pitchFamily="2" charset="2"/>
              <a:buChar char="Ø"/>
            </a:pPr>
            <a:r>
              <a:rPr lang="en-US" sz="2400" b="1" dirty="0">
                <a:solidFill>
                  <a:schemeClr val="tx1"/>
                </a:solidFill>
              </a:rPr>
              <a:t>number of processing steps (“P” steps).</a:t>
            </a:r>
          </a:p>
          <a:p>
            <a:pPr algn="l">
              <a:lnSpc>
                <a:spcPts val="3600"/>
              </a:lnSpc>
              <a:spcBef>
                <a:spcPts val="1800"/>
              </a:spcBef>
            </a:pPr>
            <a:r>
              <a:rPr lang="en-US" sz="2400" b="1" dirty="0">
                <a:solidFill>
                  <a:schemeClr val="tx1"/>
                </a:solidFill>
              </a:rPr>
              <a:t>This tool is available on </a:t>
            </a:r>
            <a:r>
              <a:rPr lang="en-US" sz="2400" b="1" dirty="0">
                <a:solidFill>
                  <a:schemeClr val="tx1"/>
                </a:solidFill>
                <a:hlinkClick r:id="rId3"/>
              </a:rPr>
              <a:t>www.ifs-certification.com</a:t>
            </a:r>
            <a:r>
              <a:rPr lang="en-US" sz="2400" b="1" dirty="0">
                <a:solidFill>
                  <a:schemeClr val="tx1"/>
                </a:solidFill>
              </a:rPr>
              <a:t> .</a:t>
            </a:r>
          </a:p>
        </p:txBody>
      </p:sp>
      <p:pic>
        <p:nvPicPr>
          <p:cNvPr id="1026" name="Picture 2" descr="C:\Users\hr.EMUMTAZ.000\Desktop\header 2.jpg"/>
          <p:cNvPicPr>
            <a:picLocks noChangeAspect="1" noChangeArrowheads="1"/>
          </p:cNvPicPr>
          <p:nvPr/>
        </p:nvPicPr>
        <p:blipFill>
          <a:blip r:embed="rId4"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5"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a:t>
            </a:fld>
            <a:endParaRPr lang="en-US"/>
          </a:p>
        </p:txBody>
      </p:sp>
    </p:spTree>
    <p:extLst>
      <p:ext uri="{BB962C8B-B14F-4D97-AF65-F5344CB8AC3E}">
        <p14:creationId xmlns:p14="http://schemas.microsoft.com/office/powerpoint/2010/main" val="3082380413"/>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5.1.2. Internal audits of activities which are critical to food safety and product specifications shall be carried out at least once a year.</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5.1.3. The auditors shall be competent and independent from the audited department.</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5951227"/>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220</a:t>
            </a:fld>
            <a:endParaRPr lang="en-US"/>
          </a:p>
        </p:txBody>
      </p:sp>
    </p:spTree>
    <p:extLst>
      <p:ext uri="{BB962C8B-B14F-4D97-AF65-F5344CB8AC3E}">
        <p14:creationId xmlns:p14="http://schemas.microsoft.com/office/powerpoint/2010/main" val="114431179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pt-PT" b="1" dirty="0">
                <a:solidFill>
                  <a:schemeClr val="tx1"/>
                </a:solidFill>
              </a:rPr>
              <a:t>5.1.4. </a:t>
            </a:r>
            <a:r>
              <a:rPr lang="en-US" b="1" dirty="0">
                <a:solidFill>
                  <a:schemeClr val="tx1"/>
                </a:solidFill>
              </a:rPr>
              <a:t>Audit results shall be communicated to the senior management and to responsible persons of concerned department. Necessary corrective actions and a schedule for implementation shall be determined and documented and communicated to every relevant person.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5.1.5. It shall be documented how and when the corrective actions resulting from the internal audits shall be verified.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5951227"/>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221</a:t>
            </a:fld>
            <a:endParaRPr lang="en-US"/>
          </a:p>
        </p:txBody>
      </p:sp>
    </p:spTree>
    <p:extLst>
      <p:ext uri="{BB962C8B-B14F-4D97-AF65-F5344CB8AC3E}">
        <p14:creationId xmlns:p14="http://schemas.microsoft.com/office/powerpoint/2010/main" val="1825536234"/>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5.2. Site factory inspections</a:t>
            </a:r>
            <a:endParaRPr lang="pt-PT" sz="3200" b="1" dirty="0">
              <a:solidFill>
                <a:schemeClr val="tx1"/>
              </a:solidFill>
            </a:endParaRPr>
          </a:p>
          <a:p>
            <a:pPr marL="0" lvl="2" algn="l">
              <a:lnSpc>
                <a:spcPts val="3600"/>
              </a:lnSpc>
            </a:pPr>
            <a:r>
              <a:rPr lang="en-US" b="1" dirty="0">
                <a:solidFill>
                  <a:schemeClr val="tx1"/>
                </a:solidFill>
              </a:rPr>
              <a:t>5.2.1. Factory inspections shall be planned and carried out (e.g. product control, hygiene, foreign material hazards, personnel hygiene and housekeeping).The frequency of inspections in every area (including outdoor areas) and every single activity shall be based on hazard analysis and assessment of associated risks and on the history of previous experience.</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222</a:t>
            </a:fld>
            <a:endParaRPr lang="en-US"/>
          </a:p>
        </p:txBody>
      </p:sp>
    </p:spTree>
    <p:extLst>
      <p:ext uri="{BB962C8B-B14F-4D97-AF65-F5344CB8AC3E}">
        <p14:creationId xmlns:p14="http://schemas.microsoft.com/office/powerpoint/2010/main" val="4004631772"/>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5.3. Process validation and control</a:t>
            </a:r>
            <a:endParaRPr lang="pt-PT" sz="3200" b="1" dirty="0">
              <a:solidFill>
                <a:schemeClr val="tx1"/>
              </a:solidFill>
            </a:endParaRPr>
          </a:p>
          <a:p>
            <a:pPr marL="0" lvl="2" algn="l">
              <a:lnSpc>
                <a:spcPts val="3600"/>
              </a:lnSpc>
            </a:pPr>
            <a:r>
              <a:rPr lang="en-US" b="1" dirty="0">
                <a:solidFill>
                  <a:schemeClr val="tx1"/>
                </a:solidFill>
              </a:rPr>
              <a:t>5.3.1. The criteria for process validation and control shall be clearly defined.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5.3.2. In circumstances where the control of process and working environment parameters (temperature, time, pressure, chemical properties etc.) is essential to ensure the product requirements, such parameters shall be monitored and recorded continuously and/or at appropriate intervals.</a:t>
            </a: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5.3.3. All rework operations shall be validated, monitored and documented. These operations shall not affect the product requirements.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5.3.4. There shall be appropriate procedures for prompt notification, recording and monitoring of equipment malfunction and process deviations.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5.3.5. Process validation shall be performed using the collected data that is relevant for product safety and the processes. If substantial modifications occur, a revalidation shall be car- </a:t>
            </a:r>
            <a:r>
              <a:rPr lang="en-US" b="1" dirty="0" err="1">
                <a:solidFill>
                  <a:schemeClr val="tx1"/>
                </a:solidFill>
              </a:rPr>
              <a:t>ried</a:t>
            </a:r>
            <a:r>
              <a:rPr lang="en-US" b="1" dirty="0">
                <a:solidFill>
                  <a:schemeClr val="tx1"/>
                </a:solidFill>
              </a:rPr>
              <a:t> out.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223</a:t>
            </a:fld>
            <a:endParaRPr lang="en-US"/>
          </a:p>
        </p:txBody>
      </p:sp>
    </p:spTree>
    <p:extLst>
      <p:ext uri="{BB962C8B-B14F-4D97-AF65-F5344CB8AC3E}">
        <p14:creationId xmlns:p14="http://schemas.microsoft.com/office/powerpoint/2010/main" val="1435107381"/>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5943600"/>
          </a:xfrm>
        </p:spPr>
        <p:txBody>
          <a:bodyPr>
            <a:noAutofit/>
          </a:bodyPr>
          <a:lstStyle/>
          <a:p>
            <a:pPr marL="0" lvl="2" algn="l">
              <a:lnSpc>
                <a:spcPts val="3600"/>
              </a:lnSpc>
            </a:pPr>
            <a:r>
              <a:rPr lang="en-US" sz="3200" b="1" dirty="0">
                <a:solidFill>
                  <a:schemeClr val="tx1"/>
                </a:solidFill>
              </a:rPr>
              <a:t>5.4. Calibration, adjustment and checking of measuring and monitoring devices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5.4.1. The company shall identify the measuring and monitoring devices required to ensure compliance with product requirements. These devices shall be recorded on a document and clearly identified.</a:t>
            </a: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224</a:t>
            </a:fld>
            <a:endParaRPr lang="en-US"/>
          </a:p>
        </p:txBody>
      </p:sp>
    </p:spTree>
    <p:extLst>
      <p:ext uri="{BB962C8B-B14F-4D97-AF65-F5344CB8AC3E}">
        <p14:creationId xmlns:p14="http://schemas.microsoft.com/office/powerpoint/2010/main" val="3361997384"/>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5.4.2. All measuring devices shall be checked, adjusted and calibrated, under a monitoring system, at specified intervals and in accordance with defined </a:t>
            </a:r>
            <a:r>
              <a:rPr lang="en-US" b="1" dirty="0" err="1">
                <a:solidFill>
                  <a:schemeClr val="tx1"/>
                </a:solidFill>
              </a:rPr>
              <a:t>recognised</a:t>
            </a:r>
            <a:r>
              <a:rPr lang="en-US" b="1" dirty="0">
                <a:solidFill>
                  <a:schemeClr val="tx1"/>
                </a:solidFill>
              </a:rPr>
              <a:t> standard/methods. The results of the checks, adjustments and calibrations shall be documented. Where necessary, corrective actions on devices and, if necessary, on process and products shall be carried out.</a:t>
            </a:r>
            <a:r>
              <a:rPr lang="en-US" dirty="0"/>
              <a:t> </a:t>
            </a:r>
            <a:endParaRPr lang="pt-PT" dirty="0"/>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225</a:t>
            </a:fld>
            <a:endParaRPr lang="en-US"/>
          </a:p>
        </p:txBody>
      </p:sp>
    </p:spTree>
    <p:extLst>
      <p:ext uri="{BB962C8B-B14F-4D97-AF65-F5344CB8AC3E}">
        <p14:creationId xmlns:p14="http://schemas.microsoft.com/office/powerpoint/2010/main" val="695940854"/>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5.4.3. All measuring devices shall be used exclusively for their defined purpose. Where the results of measurements indicate a malfunction, the device in question shall be immediately repaired or replaced.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5.4.4. The calibration status of the measuring devices shall be clearly identified (labelling at the machine or on a list of test devices).</a:t>
            </a:r>
            <a:endParaRPr lang="pt-PT" b="1" dirty="0">
              <a:solidFill>
                <a:schemeClr val="tx1"/>
              </a:solidFill>
            </a:endParaRPr>
          </a:p>
          <a:p>
            <a:r>
              <a:rPr lang="en-US" dirty="0"/>
              <a:t> </a:t>
            </a:r>
            <a:endParaRPr lang="pt-PT" dirty="0"/>
          </a:p>
          <a:p>
            <a:r>
              <a:rPr lang="en-US" dirty="0"/>
              <a:t> </a:t>
            </a:r>
            <a:endParaRPr lang="pt-PT" dirty="0"/>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226</a:t>
            </a:fld>
            <a:endParaRPr lang="en-US"/>
          </a:p>
        </p:txBody>
      </p:sp>
    </p:spTree>
    <p:extLst>
      <p:ext uri="{BB962C8B-B14F-4D97-AF65-F5344CB8AC3E}">
        <p14:creationId xmlns:p14="http://schemas.microsoft.com/office/powerpoint/2010/main" val="851650650"/>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5.5. Quantity checking (quantity control/filling quantities)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5.5.1. The frequency and methodology of quantity checking shall be determined so that the legal requirements and customer specifications, or if appropriate, guidelines for nominal quantity are met.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227</a:t>
            </a:fld>
            <a:endParaRPr lang="en-US"/>
          </a:p>
        </p:txBody>
      </p:sp>
    </p:spTree>
    <p:extLst>
      <p:ext uri="{BB962C8B-B14F-4D97-AF65-F5344CB8AC3E}">
        <p14:creationId xmlns:p14="http://schemas.microsoft.com/office/powerpoint/2010/main" val="2914738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5.5.2. A procedure shall exist to define compliance criteria for lot quantity checking. This procedure shall also, among others, take into consideration the tare, the density and other critical attributes.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5.5.3. Checks shall be implemented and recorded, according to a sampling plan which ensures a proper representation of the manufacturing lot.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228</a:t>
            </a:fld>
            <a:endParaRPr lang="en-US"/>
          </a:p>
        </p:txBody>
      </p:sp>
    </p:spTree>
    <p:extLst>
      <p:ext uri="{BB962C8B-B14F-4D97-AF65-F5344CB8AC3E}">
        <p14:creationId xmlns:p14="http://schemas.microsoft.com/office/powerpoint/2010/main" val="386938140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5.5.4. Results of these checks shall be compliant with defined criteria for all products ready to be delivered.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5.5.5. For purchased, already pre-packed products from third parties, there shall be evidence about the compliance with the legal requirements for nominal quantity.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5.5.6. If applicable, all equipment used for final checking shall be legally approved.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229</a:t>
            </a:fld>
            <a:endParaRPr lang="en-US"/>
          </a:p>
        </p:txBody>
      </p:sp>
    </p:spTree>
    <p:extLst>
      <p:ext uri="{BB962C8B-B14F-4D97-AF65-F5344CB8AC3E}">
        <p14:creationId xmlns:p14="http://schemas.microsoft.com/office/powerpoint/2010/main" val="1880980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3.3.1. PRODUCT SCOPES:</a:t>
            </a:r>
          </a:p>
          <a:p>
            <a:pPr algn="l">
              <a:spcBef>
                <a:spcPts val="1200"/>
              </a:spcBef>
            </a:pPr>
            <a:r>
              <a:rPr lang="en-US" sz="2400" b="1" dirty="0">
                <a:solidFill>
                  <a:schemeClr val="tx1"/>
                </a:solidFill>
              </a:rPr>
              <a:t>1. Red and white meat, poultry and meat products</a:t>
            </a:r>
            <a:endParaRPr lang="pt-PT" sz="2400" b="1" dirty="0">
              <a:solidFill>
                <a:schemeClr val="tx1"/>
              </a:solidFill>
            </a:endParaRPr>
          </a:p>
          <a:p>
            <a:pPr algn="l">
              <a:spcBef>
                <a:spcPts val="1200"/>
              </a:spcBef>
            </a:pPr>
            <a:r>
              <a:rPr lang="en-US" sz="2400" b="1" dirty="0">
                <a:solidFill>
                  <a:schemeClr val="tx1"/>
                </a:solidFill>
              </a:rPr>
              <a:t>2.  Fish and fish products</a:t>
            </a:r>
            <a:endParaRPr lang="pt-PT" sz="2400" b="1" dirty="0">
              <a:solidFill>
                <a:schemeClr val="tx1"/>
              </a:solidFill>
            </a:endParaRPr>
          </a:p>
          <a:p>
            <a:pPr algn="l">
              <a:spcBef>
                <a:spcPts val="1200"/>
              </a:spcBef>
            </a:pPr>
            <a:r>
              <a:rPr lang="en-US" sz="2400" b="1" dirty="0">
                <a:solidFill>
                  <a:schemeClr val="tx1"/>
                </a:solidFill>
              </a:rPr>
              <a:t>3.  Egg and egg products</a:t>
            </a:r>
            <a:endParaRPr lang="pt-PT" sz="2400" b="1" dirty="0">
              <a:solidFill>
                <a:schemeClr val="tx1"/>
              </a:solidFill>
            </a:endParaRPr>
          </a:p>
          <a:p>
            <a:pPr algn="l">
              <a:spcBef>
                <a:spcPts val="1200"/>
              </a:spcBef>
            </a:pPr>
            <a:r>
              <a:rPr lang="en-US" sz="2400" b="1" dirty="0">
                <a:solidFill>
                  <a:schemeClr val="tx1"/>
                </a:solidFill>
              </a:rPr>
              <a:t>4.  Dairy products</a:t>
            </a:r>
            <a:endParaRPr lang="pt-PT" sz="2400" b="1" dirty="0">
              <a:solidFill>
                <a:schemeClr val="tx1"/>
              </a:solidFill>
            </a:endParaRPr>
          </a:p>
          <a:p>
            <a:pPr algn="l">
              <a:spcBef>
                <a:spcPts val="1200"/>
              </a:spcBef>
            </a:pPr>
            <a:r>
              <a:rPr lang="en-US" sz="2400" b="1" dirty="0">
                <a:solidFill>
                  <a:schemeClr val="tx1"/>
                </a:solidFill>
              </a:rPr>
              <a:t>5.  Fruit and vegetables</a:t>
            </a:r>
            <a:endParaRPr lang="pt-PT" sz="2400" b="1" dirty="0">
              <a:solidFill>
                <a:schemeClr val="tx1"/>
              </a:solidFill>
            </a:endParaRPr>
          </a:p>
          <a:p>
            <a:pPr algn="l">
              <a:spcBef>
                <a:spcPts val="1200"/>
              </a:spcBef>
            </a:pPr>
            <a:r>
              <a:rPr lang="en-US" sz="2400" b="1" dirty="0">
                <a:solidFill>
                  <a:schemeClr val="tx1"/>
                </a:solidFill>
              </a:rPr>
              <a:t>6.  Grain products, cereals, industrial bakery and pastry, confectionary,  snacks</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a:t>
            </a:fld>
            <a:endParaRPr lang="en-US"/>
          </a:p>
        </p:txBody>
      </p:sp>
    </p:spTree>
    <p:extLst>
      <p:ext uri="{BB962C8B-B14F-4D97-AF65-F5344CB8AC3E}">
        <p14:creationId xmlns:p14="http://schemas.microsoft.com/office/powerpoint/2010/main" val="68714484"/>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5.6. Product analysis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5.6.1. There shall be procedures ensuring that all specified product requirements are met, including legal requirements and specifications. Microbiological, physical and chemical analysis required for that purpose shall be performed internally and/or subcontracted.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230</a:t>
            </a:fld>
            <a:endParaRPr lang="en-US"/>
          </a:p>
        </p:txBody>
      </p:sp>
    </p:spTree>
    <p:extLst>
      <p:ext uri="{BB962C8B-B14F-4D97-AF65-F5344CB8AC3E}">
        <p14:creationId xmlns:p14="http://schemas.microsoft.com/office/powerpoint/2010/main" val="1278427418"/>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pt-PT" b="1" dirty="0">
              <a:solidFill>
                <a:schemeClr val="tx1"/>
              </a:solidFill>
            </a:endParaRPr>
          </a:p>
          <a:p>
            <a:pPr marL="0" lvl="2" algn="l">
              <a:lnSpc>
                <a:spcPts val="3600"/>
              </a:lnSpc>
            </a:pPr>
            <a:r>
              <a:rPr lang="pt-PT" b="1" dirty="0">
                <a:solidFill>
                  <a:schemeClr val="tx1"/>
                </a:solidFill>
              </a:rPr>
              <a:t>5.6.2. </a:t>
            </a:r>
            <a:r>
              <a:rPr lang="en-US" b="1" dirty="0">
                <a:solidFill>
                  <a:schemeClr val="tx1"/>
                </a:solidFill>
              </a:rPr>
              <a:t>Analyses, which are relevant for food safety, shall preferably be performed by laboratories having appropriate accredited programs/methods (ISO 17025). If the analyses are per- formed by a factory internal or a laboratory not having appropriate accredited programs/methods, the results shall be verified on a regular basis by laboratories accredited on these programs/methods (ISO 17025).</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231</a:t>
            </a:fld>
            <a:endParaRPr lang="en-US"/>
          </a:p>
        </p:txBody>
      </p:sp>
    </p:spTree>
    <p:extLst>
      <p:ext uri="{BB962C8B-B14F-4D97-AF65-F5344CB8AC3E}">
        <p14:creationId xmlns:p14="http://schemas.microsoft.com/office/powerpoint/2010/main" val="3140544687"/>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r>
              <a:rPr lang="en-US" b="1" dirty="0">
                <a:solidFill>
                  <a:schemeClr val="tx1"/>
                </a:solidFill>
              </a:rPr>
              <a:t>5.6.3. Procedures shall exist which ensure the reliability of the internal analysis results on the basis of official </a:t>
            </a:r>
            <a:r>
              <a:rPr lang="en-US" b="1" dirty="0" err="1">
                <a:solidFill>
                  <a:schemeClr val="tx1"/>
                </a:solidFill>
              </a:rPr>
              <a:t>recognised</a:t>
            </a:r>
            <a:r>
              <a:rPr lang="en-US" b="1" dirty="0">
                <a:solidFill>
                  <a:schemeClr val="tx1"/>
                </a:solidFill>
              </a:rPr>
              <a:t> analysis methods. This shall be demonstrated by ring tests or other proficiency tests.</a:t>
            </a:r>
            <a:endParaRPr lang="pt-PT" b="1" dirty="0">
              <a:solidFill>
                <a:schemeClr val="tx1"/>
              </a:solidFill>
            </a:endParaRPr>
          </a:p>
          <a:p>
            <a:pPr marL="0" lvl="2" algn="l">
              <a:lnSpc>
                <a:spcPts val="3600"/>
              </a:lnSpc>
              <a:spcBef>
                <a:spcPts val="1800"/>
              </a:spcBef>
            </a:pPr>
            <a:r>
              <a:rPr lang="en-US" b="1" dirty="0">
                <a:solidFill>
                  <a:schemeClr val="tx1"/>
                </a:solidFill>
              </a:rPr>
              <a:t>5.6.4. A test plan shall be drawn up for internal and external analysis, based on hazard analysis and assessment of associated risks, which covers raw materials, semi-processed and finished products as well as processing </a:t>
            </a:r>
            <a:r>
              <a:rPr lang="en-US" b="1" dirty="0" err="1">
                <a:solidFill>
                  <a:schemeClr val="tx1"/>
                </a:solidFill>
              </a:rPr>
              <a:t>equipments</a:t>
            </a:r>
            <a:r>
              <a:rPr lang="en-US" b="1" dirty="0">
                <a:solidFill>
                  <a:schemeClr val="tx1"/>
                </a:solidFill>
              </a:rPr>
              <a:t> and pack- aging materials, and where necessary environmental tests. The test results shall be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232</a:t>
            </a:fld>
            <a:endParaRPr lang="en-US"/>
          </a:p>
        </p:txBody>
      </p:sp>
    </p:spTree>
    <p:extLst>
      <p:ext uri="{BB962C8B-B14F-4D97-AF65-F5344CB8AC3E}">
        <p14:creationId xmlns:p14="http://schemas.microsoft.com/office/powerpoint/2010/main" val="3734309694"/>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5.6.5. Results of analysis shall be evaluated promptly. Appropriate corrective measures shall be introduced for any unsatisfactory results. The analytical results shall be reviewed regularly in order to identify trends. Trends indicating potential unsatisfactory results shall be taken into consideration.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5.6.6. Where internal analysis is undertaken, qualified and trained personnel shall be in place, as well as appropriate equipment and premises.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233</a:t>
            </a:fld>
            <a:endParaRPr lang="en-US"/>
          </a:p>
        </p:txBody>
      </p:sp>
    </p:spTree>
    <p:extLst>
      <p:ext uri="{BB962C8B-B14F-4D97-AF65-F5344CB8AC3E}">
        <p14:creationId xmlns:p14="http://schemas.microsoft.com/office/powerpoint/2010/main" val="1751993532"/>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5.6.7. For verification of finished product quality, internal organoleptic tests shall be carried out regularly. These tests shall be in accordance with specifications and related to the impact on respective parameters of product characteristic. The results of these tests shall be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234</a:t>
            </a:fld>
            <a:endParaRPr lang="en-US"/>
          </a:p>
        </p:txBody>
      </p:sp>
    </p:spTree>
    <p:extLst>
      <p:ext uri="{BB962C8B-B14F-4D97-AF65-F5344CB8AC3E}">
        <p14:creationId xmlns:p14="http://schemas.microsoft.com/office/powerpoint/2010/main" val="301533649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5.6.8. Based on hazard analysis, assessment of associated risks and on any internal or external information on product risks which may have an impact on food safety and/or quality (incl. adulteration and fraud), the company shall update its control plan and/or take any appropriate measure to control impact on finished products.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235</a:t>
            </a:fld>
            <a:endParaRPr lang="en-US"/>
          </a:p>
        </p:txBody>
      </p:sp>
    </p:spTree>
    <p:extLst>
      <p:ext uri="{BB962C8B-B14F-4D97-AF65-F5344CB8AC3E}">
        <p14:creationId xmlns:p14="http://schemas.microsoft.com/office/powerpoint/2010/main" val="100550669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5.7.Product quarantine (blocking/hold) and product</a:t>
            </a:r>
            <a:r>
              <a:rPr lang="pt-PT" sz="3200" b="1" dirty="0">
                <a:solidFill>
                  <a:schemeClr val="tx1"/>
                </a:solidFill>
              </a:rPr>
              <a:t> </a:t>
            </a:r>
            <a:r>
              <a:rPr lang="en-US" sz="3200" b="1" dirty="0">
                <a:solidFill>
                  <a:schemeClr val="tx1"/>
                </a:solidFill>
              </a:rPr>
              <a:t>release</a:t>
            </a:r>
            <a:endParaRPr lang="pt-PT" sz="3200" b="1" dirty="0">
              <a:solidFill>
                <a:schemeClr val="tx1"/>
              </a:solidFill>
            </a:endParaRPr>
          </a:p>
          <a:p>
            <a:pPr marL="0" lvl="2" algn="l">
              <a:lnSpc>
                <a:spcPts val="3600"/>
              </a:lnSpc>
            </a:pPr>
            <a:r>
              <a:rPr lang="en-US" b="1" dirty="0">
                <a:solidFill>
                  <a:schemeClr val="tx1"/>
                </a:solidFill>
              </a:rPr>
              <a:t>5.7.1. A procedure shall be in place, based on hazard analysis and assessment of associated risks, for the quarantine (blocking/ hold) and release of all raw materials, semi-processed and finished products and packaging materials. The procedure shall ensure that only products and materials conforming to product requirements are processed and  dispatched.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236</a:t>
            </a:fld>
            <a:endParaRPr lang="en-US"/>
          </a:p>
        </p:txBody>
      </p:sp>
    </p:spTree>
    <p:extLst>
      <p:ext uri="{BB962C8B-B14F-4D97-AF65-F5344CB8AC3E}">
        <p14:creationId xmlns:p14="http://schemas.microsoft.com/office/powerpoint/2010/main" val="41805164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371600"/>
            <a:ext cx="8382000" cy="6172200"/>
          </a:xfrm>
        </p:spPr>
        <p:txBody>
          <a:bodyPr>
            <a:noAutofit/>
          </a:bodyPr>
          <a:lstStyle/>
          <a:p>
            <a:pPr algn="l"/>
            <a:r>
              <a:rPr lang="en-US" b="1" dirty="0">
                <a:solidFill>
                  <a:schemeClr val="tx1"/>
                </a:solidFill>
              </a:rPr>
              <a:t>5.8. Management of complaints from authorities and customers</a:t>
            </a:r>
            <a:endParaRPr lang="pt-PT" b="1" dirty="0">
              <a:solidFill>
                <a:schemeClr val="tx1"/>
              </a:solidFill>
            </a:endParaRPr>
          </a:p>
          <a:p>
            <a:pPr marL="0" lvl="2" algn="l">
              <a:lnSpc>
                <a:spcPts val="3600"/>
              </a:lnSpc>
            </a:pPr>
            <a:r>
              <a:rPr lang="en-US" b="1" dirty="0">
                <a:solidFill>
                  <a:schemeClr val="tx1"/>
                </a:solidFill>
              </a:rPr>
              <a:t>5.8.1. A system shall be in place for the management of product complaints.</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5.8.2. All complaints shall be assessed by competent staff. Where it is justified appropriate actions shall be taken immediately, if necessary.</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237</a:t>
            </a:fld>
            <a:endParaRPr lang="en-US"/>
          </a:p>
        </p:txBody>
      </p:sp>
    </p:spTree>
    <p:extLst>
      <p:ext uri="{BB962C8B-B14F-4D97-AF65-F5344CB8AC3E}">
        <p14:creationId xmlns:p14="http://schemas.microsoft.com/office/powerpoint/2010/main" val="1776507822"/>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5.8.3. Complaints shall be </a:t>
            </a:r>
            <a:r>
              <a:rPr lang="en-US" b="1" dirty="0" err="1">
                <a:solidFill>
                  <a:schemeClr val="tx1"/>
                </a:solidFill>
              </a:rPr>
              <a:t>analysed</a:t>
            </a:r>
            <a:r>
              <a:rPr lang="en-US" b="1" dirty="0">
                <a:solidFill>
                  <a:schemeClr val="tx1"/>
                </a:solidFill>
              </a:rPr>
              <a:t> with a view to implementing preventive actions which avoid the recurrence of the non-conformity.</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5.8.4. The results of complaint data analysis shall be made available to the relevant responsible persons and to the senior management.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238</a:t>
            </a:fld>
            <a:endParaRPr lang="en-US"/>
          </a:p>
        </p:txBody>
      </p:sp>
    </p:spTree>
    <p:extLst>
      <p:ext uri="{BB962C8B-B14F-4D97-AF65-F5344CB8AC3E}">
        <p14:creationId xmlns:p14="http://schemas.microsoft.com/office/powerpoint/2010/main" val="3527746913"/>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5.9. Management of incidents, product withdrawal, product recall</a:t>
            </a:r>
            <a:endParaRPr lang="pt-PT" sz="3200" b="1" dirty="0">
              <a:solidFill>
                <a:schemeClr val="tx1"/>
              </a:solidFill>
            </a:endParaRPr>
          </a:p>
          <a:p>
            <a:pPr marL="0" lvl="2" algn="l">
              <a:lnSpc>
                <a:spcPts val="3600"/>
              </a:lnSpc>
            </a:pPr>
            <a:r>
              <a:rPr lang="en-US" b="1" dirty="0">
                <a:solidFill>
                  <a:schemeClr val="tx1"/>
                </a:solidFill>
              </a:rPr>
              <a:t>5.9.1. A documented procedure shall be defined for management of incidents and of potential emergency situations that impact food safety, legality and quality. This procedure shall be implemented and maintained. This includes as a minimum: the nomination and training of a crisis team, an alert contact list, sources of legal advice (if necessary), contacts availability, customer information, and a communication plan, including information to consumers.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239</a:t>
            </a:fld>
            <a:endParaRPr lang="en-US"/>
          </a:p>
        </p:txBody>
      </p:sp>
    </p:spTree>
    <p:extLst>
      <p:ext uri="{BB962C8B-B14F-4D97-AF65-F5344CB8AC3E}">
        <p14:creationId xmlns:p14="http://schemas.microsoft.com/office/powerpoint/2010/main" val="2903669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spcBef>
                <a:spcPts val="1200"/>
              </a:spcBef>
            </a:pPr>
            <a:endParaRPr lang="en-US" sz="2400" b="1" dirty="0">
              <a:solidFill>
                <a:schemeClr val="tx1"/>
              </a:solidFill>
            </a:endParaRPr>
          </a:p>
          <a:p>
            <a:pPr algn="l">
              <a:spcBef>
                <a:spcPts val="1200"/>
              </a:spcBef>
            </a:pPr>
            <a:r>
              <a:rPr lang="en-US" sz="2400" b="1" dirty="0">
                <a:solidFill>
                  <a:schemeClr val="tx1"/>
                </a:solidFill>
              </a:rPr>
              <a:t>7.   Combined products</a:t>
            </a:r>
            <a:endParaRPr lang="pt-PT" sz="2400" b="1" dirty="0">
              <a:solidFill>
                <a:schemeClr val="tx1"/>
              </a:solidFill>
            </a:endParaRPr>
          </a:p>
          <a:p>
            <a:pPr algn="l">
              <a:spcBef>
                <a:spcPts val="1200"/>
              </a:spcBef>
            </a:pPr>
            <a:r>
              <a:rPr lang="en-US" sz="2400" b="1" dirty="0">
                <a:solidFill>
                  <a:schemeClr val="tx1"/>
                </a:solidFill>
              </a:rPr>
              <a:t>8.  Beverages</a:t>
            </a:r>
            <a:endParaRPr lang="pt-PT" sz="2400" b="1" dirty="0">
              <a:solidFill>
                <a:schemeClr val="tx1"/>
              </a:solidFill>
            </a:endParaRPr>
          </a:p>
          <a:p>
            <a:pPr algn="l">
              <a:spcBef>
                <a:spcPts val="1200"/>
              </a:spcBef>
            </a:pPr>
            <a:r>
              <a:rPr lang="en-US" sz="2400" b="1" dirty="0">
                <a:solidFill>
                  <a:schemeClr val="tx1"/>
                </a:solidFill>
              </a:rPr>
              <a:t>9.  Oils and fats</a:t>
            </a:r>
            <a:endParaRPr lang="pt-PT" sz="2400" b="1" dirty="0">
              <a:solidFill>
                <a:schemeClr val="tx1"/>
              </a:solidFill>
            </a:endParaRPr>
          </a:p>
          <a:p>
            <a:pPr algn="l">
              <a:spcBef>
                <a:spcPts val="1200"/>
              </a:spcBef>
            </a:pPr>
            <a:r>
              <a:rPr lang="en-US" sz="2400" b="1" dirty="0">
                <a:solidFill>
                  <a:schemeClr val="tx1"/>
                </a:solidFill>
              </a:rPr>
              <a:t>10. Dry goods, other ingredients and supplements</a:t>
            </a:r>
            <a:endParaRPr lang="pt-PT" sz="2400" b="1" dirty="0">
              <a:solidFill>
                <a:schemeClr val="tx1"/>
              </a:solidFill>
            </a:endParaRPr>
          </a:p>
          <a:p>
            <a:pPr algn="l">
              <a:spcBef>
                <a:spcPts val="1200"/>
              </a:spcBef>
            </a:pPr>
            <a:r>
              <a:rPr lang="en-US" sz="2400" b="1" dirty="0">
                <a:solidFill>
                  <a:schemeClr val="tx1"/>
                </a:solidFill>
              </a:rPr>
              <a:t>11.  Pet food</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a:t>
            </a:fld>
            <a:endParaRPr lang="en-US"/>
          </a:p>
        </p:txBody>
      </p:sp>
    </p:spTree>
    <p:extLst>
      <p:ext uri="{BB962C8B-B14F-4D97-AF65-F5344CB8AC3E}">
        <p14:creationId xmlns:p14="http://schemas.microsoft.com/office/powerpoint/2010/main" val="340347236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5.9.2. (KO N° 9): There shall be an effective procedure for the withdrawal and recall of all products, which ensures that involved customers are informed, as soon as possible. This procedure shall include a clear assignment of responsibilities.</a:t>
            </a:r>
            <a:endParaRPr lang="pt-PT" sz="2800" b="1" dirty="0">
              <a:solidFill>
                <a:srgbClr val="FF0000"/>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240</a:t>
            </a:fld>
            <a:endParaRPr lang="en-US"/>
          </a:p>
        </p:txBody>
      </p:sp>
    </p:spTree>
    <p:extLst>
      <p:ext uri="{BB962C8B-B14F-4D97-AF65-F5344CB8AC3E}">
        <p14:creationId xmlns:p14="http://schemas.microsoft.com/office/powerpoint/2010/main" val="3328569693"/>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5.9.3. Updated emergency contact details (such as names and phone numbers of suppliers, customers and competent authorities) shall be available. A person of the company, who has the authority to initiate the incident management process, shall be permanently available.</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241</a:t>
            </a:fld>
            <a:endParaRPr lang="en-US"/>
          </a:p>
        </p:txBody>
      </p:sp>
    </p:spTree>
    <p:extLst>
      <p:ext uri="{BB962C8B-B14F-4D97-AF65-F5344CB8AC3E}">
        <p14:creationId xmlns:p14="http://schemas.microsoft.com/office/powerpoint/2010/main" val="587723395"/>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5.9.4. The feasibility, effectiveness and timeliness of implementation of the withdrawal procedure shall be subject to regular internal testing, based on hazard analysis and assessment of associated risks but carried out at least once a year. This shall be carried out in a manner to ensure the effective implementation and operation of the procedure.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242</a:t>
            </a:fld>
            <a:endParaRPr lang="en-US"/>
          </a:p>
        </p:txBody>
      </p:sp>
    </p:spTree>
    <p:extLst>
      <p:ext uri="{BB962C8B-B14F-4D97-AF65-F5344CB8AC3E}">
        <p14:creationId xmlns:p14="http://schemas.microsoft.com/office/powerpoint/2010/main" val="405766798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r>
              <a:rPr lang="en-US" sz="3200" b="1" dirty="0">
                <a:solidFill>
                  <a:schemeClr val="tx1"/>
                </a:solidFill>
              </a:rPr>
              <a:t>5.10. Management of non-conformities and non- conforming products</a:t>
            </a:r>
            <a:endParaRPr lang="pt-PT" sz="3200" b="1" dirty="0">
              <a:solidFill>
                <a:schemeClr val="tx1"/>
              </a:solidFill>
            </a:endParaRPr>
          </a:p>
          <a:p>
            <a:pPr marL="0" lvl="2" algn="l">
              <a:lnSpc>
                <a:spcPts val="3600"/>
              </a:lnSpc>
            </a:pPr>
            <a:r>
              <a:rPr lang="en-US" b="1" dirty="0">
                <a:solidFill>
                  <a:schemeClr val="tx1"/>
                </a:solidFill>
              </a:rPr>
              <a:t>5.10.1. A procedure shall exist for the management of all non-conforming raw materials, semi-finished and finished products, processing equipment and packaging materials. This shall include, as a minimum:</a:t>
            </a:r>
            <a:endParaRPr lang="pt-PT" b="1" dirty="0">
              <a:solidFill>
                <a:schemeClr val="tx1"/>
              </a:solidFill>
            </a:endParaRPr>
          </a:p>
          <a:p>
            <a:pPr marL="0" lvl="2" algn="l">
              <a:lnSpc>
                <a:spcPts val="3600"/>
              </a:lnSpc>
            </a:pPr>
            <a:r>
              <a:rPr lang="en-US" b="1" dirty="0">
                <a:solidFill>
                  <a:schemeClr val="tx1"/>
                </a:solidFill>
              </a:rPr>
              <a:t>- isolation/quarantine procedures; - hazard analysis and assessment of associated risks; - identification (e.g. labelling)- decision about the further use (e.g. release, rework/post treatment,  blocking,  quarantine, rejection/disposal).</a:t>
            </a:r>
            <a:r>
              <a:rPr lang="pt-PT" b="1" dirty="0">
                <a:solidFill>
                  <a:schemeClr val="tx1"/>
                </a:solidFill>
              </a:rPr>
              <a:t> </a:t>
            </a: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243</a:t>
            </a:fld>
            <a:endParaRPr lang="en-US"/>
          </a:p>
        </p:txBody>
      </p:sp>
    </p:spTree>
    <p:extLst>
      <p:ext uri="{BB962C8B-B14F-4D97-AF65-F5344CB8AC3E}">
        <p14:creationId xmlns:p14="http://schemas.microsoft.com/office/powerpoint/2010/main" val="138887652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5.10.2. The responsibilities for the management of non-conforming products shall be clearly identified. The procedure for the management of non-conforming products shall be under- stood by all relevant employees.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5.10.3. Where non-conformities are present, immediate corrections shall be taken to ensure that product requirements are complied with.</a:t>
            </a:r>
            <a:r>
              <a:rPr lang="pt-PT" b="1" dirty="0">
                <a:solidFill>
                  <a:schemeClr val="tx1"/>
                </a:solidFill>
              </a:rPr>
              <a:t> </a:t>
            </a: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244</a:t>
            </a:fld>
            <a:endParaRPr lang="en-US"/>
          </a:p>
        </p:txBody>
      </p:sp>
    </p:spTree>
    <p:extLst>
      <p:ext uri="{BB962C8B-B14F-4D97-AF65-F5344CB8AC3E}">
        <p14:creationId xmlns:p14="http://schemas.microsoft.com/office/powerpoint/2010/main" val="2057975675"/>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5.10.4. Out of specification, final packaged products or packaging materials, both related to private labels, shall not be placed in the market under the label concerned. Exceptions shall be agreed in writing with the contract partners.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245</a:t>
            </a:fld>
            <a:endParaRPr lang="en-US"/>
          </a:p>
        </p:txBody>
      </p:sp>
    </p:spTree>
    <p:extLst>
      <p:ext uri="{BB962C8B-B14F-4D97-AF65-F5344CB8AC3E}">
        <p14:creationId xmlns:p14="http://schemas.microsoft.com/office/powerpoint/2010/main" val="312504583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algn="l"/>
            <a:r>
              <a:rPr lang="en-US" b="1" dirty="0">
                <a:solidFill>
                  <a:schemeClr val="tx1"/>
                </a:solidFill>
              </a:rPr>
              <a:t>5.11. Corrective actions</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5.11.1. A procedure shall be in place for the recording and analysis of the non-conformities with the objective to avoid recurrences by preventive actions and/or corrective actions.</a:t>
            </a:r>
            <a:endParaRPr lang="pt-PT" b="1" dirty="0">
              <a:solidFill>
                <a:schemeClr val="tx1"/>
              </a:solidFill>
            </a:endParaRPr>
          </a:p>
          <a:p>
            <a:pPr marL="0" lvl="2" algn="l">
              <a:lnSpc>
                <a:spcPts val="3600"/>
              </a:lnSpc>
            </a:pPr>
            <a:r>
              <a:rPr lang="en-US" b="1" dirty="0">
                <a:solidFill>
                  <a:schemeClr val="tx1"/>
                </a:solidFill>
              </a:rPr>
              <a:t> </a:t>
            </a: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rgbClr val="FF0000"/>
                </a:solidFill>
              </a:rPr>
              <a:t>5.11.2. (KO N° 10): Corrective actions shall be clearly formulated, documented and undertaken, as soon as possible to avoid further occurrence of non-conformity. The responsibilities and the timescales for corrective action shall be clearly defined. The documentation shall be securely stored, and easily accessible.</a:t>
            </a:r>
          </a:p>
          <a:p>
            <a:pPr marL="0" lvl="2" algn="l">
              <a:lnSpc>
                <a:spcPts val="3600"/>
              </a:lnSpc>
            </a:pPr>
            <a:endParaRPr lang="en-US" b="1" dirty="0">
              <a:solidFill>
                <a:srgbClr val="FF0000"/>
              </a:solidFill>
            </a:endParaRPr>
          </a:p>
          <a:p>
            <a:pPr marL="0" lvl="2" algn="l">
              <a:lnSpc>
                <a:spcPts val="3600"/>
              </a:lnSpc>
            </a:pPr>
            <a:r>
              <a:rPr lang="pt-PT" b="1" dirty="0">
                <a:solidFill>
                  <a:schemeClr val="tx1"/>
                </a:solidFill>
              </a:rPr>
              <a:t>5.11.3. </a:t>
            </a:r>
            <a:r>
              <a:rPr lang="pt-PT" b="1" dirty="0" err="1">
                <a:solidFill>
                  <a:schemeClr val="tx1"/>
                </a:solidFill>
              </a:rPr>
              <a:t>The</a:t>
            </a:r>
            <a:r>
              <a:rPr lang="pt-PT" b="1" dirty="0">
                <a:solidFill>
                  <a:schemeClr val="tx1"/>
                </a:solidFill>
              </a:rPr>
              <a:t> </a:t>
            </a:r>
            <a:r>
              <a:rPr lang="en-US" b="1" dirty="0">
                <a:solidFill>
                  <a:schemeClr val="tx1"/>
                </a:solidFill>
              </a:rPr>
              <a:t>performance of the implemented corrective actions shall be documented and the effectiveness shall be checked.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246</a:t>
            </a:fld>
            <a:endParaRPr lang="en-US"/>
          </a:p>
        </p:txBody>
      </p:sp>
    </p:spTree>
    <p:extLst>
      <p:ext uri="{BB962C8B-B14F-4D97-AF65-F5344CB8AC3E}">
        <p14:creationId xmlns:p14="http://schemas.microsoft.com/office/powerpoint/2010/main" val="4103558191"/>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r>
              <a:rPr lang="en-US" sz="2800" b="1" dirty="0">
                <a:solidFill>
                  <a:srgbClr val="FF0000"/>
                </a:solidFill>
              </a:rPr>
              <a:t>5.11.2. (KO N° 10): Corrective actions shall be clearly formulated, documented and undertaken, as soon as possible to avoid further occurrence of non-conformity. The responsibilities and the timescales for corrective action shall be clearly defined. The documentation shall be securely stored, and easily accessible.</a:t>
            </a:r>
          </a:p>
          <a:p>
            <a:pPr marL="0" lvl="2" algn="l">
              <a:lnSpc>
                <a:spcPts val="3600"/>
              </a:lnSpc>
            </a:pPr>
            <a:endParaRPr lang="en-US" b="1" dirty="0">
              <a:solidFill>
                <a:srgbClr val="FF0000"/>
              </a:solidFill>
            </a:endParaRPr>
          </a:p>
          <a:p>
            <a:pPr marL="0" lvl="2" algn="l">
              <a:lnSpc>
                <a:spcPts val="3600"/>
              </a:lnSpc>
            </a:pPr>
            <a:r>
              <a:rPr lang="pt-PT" b="1" dirty="0">
                <a:solidFill>
                  <a:schemeClr val="tx1"/>
                </a:solidFill>
              </a:rPr>
              <a:t>5.11.3. </a:t>
            </a:r>
            <a:r>
              <a:rPr lang="pt-PT" b="1" dirty="0" err="1">
                <a:solidFill>
                  <a:schemeClr val="tx1"/>
                </a:solidFill>
              </a:rPr>
              <a:t>The</a:t>
            </a:r>
            <a:r>
              <a:rPr lang="pt-PT" b="1" dirty="0">
                <a:solidFill>
                  <a:schemeClr val="tx1"/>
                </a:solidFill>
              </a:rPr>
              <a:t> </a:t>
            </a:r>
            <a:r>
              <a:rPr lang="en-US" b="1" dirty="0">
                <a:solidFill>
                  <a:schemeClr val="tx1"/>
                </a:solidFill>
              </a:rPr>
              <a:t>performance of the implemented corrective actions shall be documented and the effectiveness shall be checked.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247</a:t>
            </a:fld>
            <a:endParaRPr lang="en-US"/>
          </a:p>
        </p:txBody>
      </p:sp>
    </p:spTree>
    <p:extLst>
      <p:ext uri="{BB962C8B-B14F-4D97-AF65-F5344CB8AC3E}">
        <p14:creationId xmlns:p14="http://schemas.microsoft.com/office/powerpoint/2010/main" val="2876586745"/>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6. FOOD DEFENSE PLAN AND EXTERNAL INSPECTIONS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248</a:t>
            </a:fld>
            <a:endParaRPr lang="en-US"/>
          </a:p>
        </p:txBody>
      </p:sp>
    </p:spTree>
    <p:extLst>
      <p:ext uri="{BB962C8B-B14F-4D97-AF65-F5344CB8AC3E}">
        <p14:creationId xmlns:p14="http://schemas.microsoft.com/office/powerpoint/2010/main" val="2811103"/>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019800"/>
          </a:xfrm>
        </p:spPr>
        <p:txBody>
          <a:bodyPr>
            <a:noAutofit/>
          </a:bodyPr>
          <a:lstStyle/>
          <a:p>
            <a:pPr marL="0" lvl="2" algn="l">
              <a:lnSpc>
                <a:spcPts val="3600"/>
              </a:lnSpc>
            </a:pPr>
            <a:r>
              <a:rPr lang="en-US" sz="3200" b="1" dirty="0">
                <a:solidFill>
                  <a:schemeClr val="tx1"/>
                </a:solidFill>
              </a:rPr>
              <a:t>6.1. Defense  assessment</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6.1.1. Responsibilities for food defense shall be clearly defined. Those responsible shall be key staff or shall have access to the top management team. Sufficient knowledge in this area shall be demonstrated.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249</a:t>
            </a:fld>
            <a:endParaRPr lang="en-US"/>
          </a:p>
        </p:txBody>
      </p:sp>
    </p:spTree>
    <p:extLst>
      <p:ext uri="{BB962C8B-B14F-4D97-AF65-F5344CB8AC3E}">
        <p14:creationId xmlns:p14="http://schemas.microsoft.com/office/powerpoint/2010/main" val="1673239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3.3.2. TECHNOLOGY SCOPES / PROCESSING STEP:</a:t>
            </a: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a:t>
            </a:fld>
            <a:endParaRPr lang="en-US"/>
          </a:p>
        </p:txBody>
      </p:sp>
      <p:pic>
        <p:nvPicPr>
          <p:cNvPr id="6" name="Imagem 5">
            <a:extLst>
              <a:ext uri="{FF2B5EF4-FFF2-40B4-BE49-F238E27FC236}">
                <a16:creationId xmlns:a16="http://schemas.microsoft.com/office/drawing/2014/main" id="{35883194-7C42-4296-934B-4FDC6E8BC6F2}"/>
              </a:ext>
            </a:extLst>
          </p:cNvPr>
          <p:cNvPicPr>
            <a:picLocks noChangeAspect="1"/>
          </p:cNvPicPr>
          <p:nvPr/>
        </p:nvPicPr>
        <p:blipFill>
          <a:blip r:embed="rId5"/>
          <a:stretch>
            <a:fillRect/>
          </a:stretch>
        </p:blipFill>
        <p:spPr>
          <a:xfrm>
            <a:off x="674738" y="1746680"/>
            <a:ext cx="7315200" cy="4792232"/>
          </a:xfrm>
          <a:prstGeom prst="rect">
            <a:avLst/>
          </a:prstGeom>
        </p:spPr>
      </p:pic>
    </p:spTree>
    <p:extLst>
      <p:ext uri="{BB962C8B-B14F-4D97-AF65-F5344CB8AC3E}">
        <p14:creationId xmlns:p14="http://schemas.microsoft.com/office/powerpoint/2010/main" val="969188708"/>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r>
              <a:rPr lang="en-US" b="1" dirty="0">
                <a:solidFill>
                  <a:schemeClr val="tx1"/>
                </a:solidFill>
              </a:rPr>
              <a:t>6.1.2. A food defense hazard analysis and assessment of associated risks shall have been performed and documented. Based on this assessment, and based on the legal requirements, areas critical to security shall be identified.</a:t>
            </a:r>
            <a:endParaRPr lang="pt-PT" b="1" dirty="0">
              <a:solidFill>
                <a:schemeClr val="tx1"/>
              </a:solidFill>
            </a:endParaRPr>
          </a:p>
          <a:p>
            <a:pPr marL="0" lvl="2" algn="l">
              <a:lnSpc>
                <a:spcPts val="3600"/>
              </a:lnSpc>
              <a:spcBef>
                <a:spcPts val="1800"/>
              </a:spcBef>
            </a:pPr>
            <a:r>
              <a:rPr lang="en-US" b="1" dirty="0">
                <a:solidFill>
                  <a:schemeClr val="tx1"/>
                </a:solidFill>
              </a:rPr>
              <a:t>Food defense hazard analysis and assessment of associated risks shall be conducted annually or upon changes that affect food  integrity.</a:t>
            </a:r>
            <a:endParaRPr lang="pt-PT" b="1" dirty="0">
              <a:solidFill>
                <a:schemeClr val="tx1"/>
              </a:solidFill>
            </a:endParaRPr>
          </a:p>
          <a:p>
            <a:pPr marL="0" lvl="2" algn="l">
              <a:lnSpc>
                <a:spcPts val="3600"/>
              </a:lnSpc>
              <a:spcBef>
                <a:spcPts val="1800"/>
              </a:spcBef>
            </a:pPr>
            <a:r>
              <a:rPr lang="en-US" b="1" dirty="0">
                <a:solidFill>
                  <a:schemeClr val="tx1"/>
                </a:solidFill>
              </a:rPr>
              <a:t>An appropriate alert system shall be defined and periodically</a:t>
            </a:r>
            <a:r>
              <a:rPr lang="pt-PT" b="1" dirty="0">
                <a:solidFill>
                  <a:schemeClr val="tx1"/>
                </a:solidFill>
              </a:rPr>
              <a:t> </a:t>
            </a:r>
            <a:r>
              <a:rPr lang="en-US" b="1" dirty="0">
                <a:solidFill>
                  <a:schemeClr val="tx1"/>
                </a:solidFill>
              </a:rPr>
              <a:t>tested for effectiveness.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250</a:t>
            </a:fld>
            <a:endParaRPr lang="en-US"/>
          </a:p>
        </p:txBody>
      </p:sp>
    </p:spTree>
    <p:extLst>
      <p:ext uri="{BB962C8B-B14F-4D97-AF65-F5344CB8AC3E}">
        <p14:creationId xmlns:p14="http://schemas.microsoft.com/office/powerpoint/2010/main" val="3537072790"/>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6.1.3. If legislation makes registration or on-site inspections necessary, evidence shall be provided.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251</a:t>
            </a:fld>
            <a:endParaRPr lang="en-US"/>
          </a:p>
        </p:txBody>
      </p:sp>
    </p:spTree>
    <p:extLst>
      <p:ext uri="{BB962C8B-B14F-4D97-AF65-F5344CB8AC3E}">
        <p14:creationId xmlns:p14="http://schemas.microsoft.com/office/powerpoint/2010/main" val="3382007798"/>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6.2. Site Security</a:t>
            </a:r>
            <a:endParaRPr lang="pt-PT" sz="3200" b="1" dirty="0">
              <a:solidFill>
                <a:schemeClr val="tx1"/>
              </a:solidFill>
            </a:endParaRPr>
          </a:p>
          <a:p>
            <a:pPr marL="0" lvl="2" algn="l">
              <a:lnSpc>
                <a:spcPts val="3600"/>
              </a:lnSpc>
            </a:pPr>
            <a:r>
              <a:rPr lang="en-US" b="1" dirty="0">
                <a:solidFill>
                  <a:schemeClr val="tx1"/>
                </a:solidFill>
              </a:rPr>
              <a:t>6.2.1. Based on a hazard analysis and assessment of associated risks, identified areas critical to security shall be adequately protected to prevent unauthorized access.</a:t>
            </a:r>
            <a:endParaRPr lang="pt-PT" b="1" dirty="0">
              <a:solidFill>
                <a:schemeClr val="tx1"/>
              </a:solidFill>
            </a:endParaRPr>
          </a:p>
          <a:p>
            <a:pPr marL="0" lvl="2" algn="l">
              <a:lnSpc>
                <a:spcPts val="3600"/>
              </a:lnSpc>
            </a:pPr>
            <a:r>
              <a:rPr lang="en-US" b="1" dirty="0">
                <a:solidFill>
                  <a:schemeClr val="tx1"/>
                </a:solidFill>
              </a:rPr>
              <a:t>Access points shall be controlled.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6.2.2. Procedures shall be in place to prevent tampering and/or allow identification of signs of tampering.</a:t>
            </a:r>
            <a:endParaRPr lang="pt-PT" b="1" dirty="0">
              <a:solidFill>
                <a:schemeClr val="tx1"/>
              </a:solidFill>
            </a:endParaRPr>
          </a:p>
          <a:p>
            <a:r>
              <a:rPr lang="en-US" dirty="0"/>
              <a:t> </a:t>
            </a:r>
            <a:endParaRPr lang="pt-PT" dirty="0"/>
          </a:p>
          <a:p>
            <a:r>
              <a:rPr lang="en-US" dirty="0"/>
              <a:t> </a:t>
            </a:r>
            <a:endParaRPr lang="pt-PT" dirty="0"/>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252</a:t>
            </a:fld>
            <a:endParaRPr lang="en-US"/>
          </a:p>
        </p:txBody>
      </p:sp>
    </p:spTree>
    <p:extLst>
      <p:ext uri="{BB962C8B-B14F-4D97-AF65-F5344CB8AC3E}">
        <p14:creationId xmlns:p14="http://schemas.microsoft.com/office/powerpoint/2010/main" val="1055318126"/>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6.3. Personnel and Visitor Security</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6.3.1. Visitor policy shall contain aspects of food defense plan. Delivery and loading staff in contact with the product shall be identified and shall respect the access rules of the com- </a:t>
            </a:r>
            <a:r>
              <a:rPr lang="en-US" b="1" dirty="0" err="1">
                <a:solidFill>
                  <a:schemeClr val="tx1"/>
                </a:solidFill>
              </a:rPr>
              <a:t>pany</a:t>
            </a:r>
            <a:r>
              <a:rPr lang="en-US" b="1" dirty="0">
                <a:solidFill>
                  <a:schemeClr val="tx1"/>
                </a:solidFill>
              </a:rPr>
              <a:t>. Visitors and external service providers shall be </a:t>
            </a:r>
            <a:r>
              <a:rPr lang="en-US" b="1" dirty="0" err="1">
                <a:solidFill>
                  <a:schemeClr val="tx1"/>
                </a:solidFill>
              </a:rPr>
              <a:t>identi</a:t>
            </a:r>
            <a:r>
              <a:rPr lang="en-US" b="1" dirty="0">
                <a:solidFill>
                  <a:schemeClr val="tx1"/>
                </a:solidFill>
              </a:rPr>
              <a:t>- </a:t>
            </a:r>
            <a:r>
              <a:rPr lang="en-US" b="1" dirty="0" err="1">
                <a:solidFill>
                  <a:schemeClr val="tx1"/>
                </a:solidFill>
              </a:rPr>
              <a:t>fied</a:t>
            </a:r>
            <a:r>
              <a:rPr lang="en-US" b="1" dirty="0">
                <a:solidFill>
                  <a:schemeClr val="tx1"/>
                </a:solidFill>
              </a:rPr>
              <a:t> in areas with product storage and shall be registered at the time of access. They should be informed about the site policies and their access controlled accordingly.</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253</a:t>
            </a:fld>
            <a:endParaRPr lang="en-US"/>
          </a:p>
        </p:txBody>
      </p:sp>
    </p:spTree>
    <p:extLst>
      <p:ext uri="{BB962C8B-B14F-4D97-AF65-F5344CB8AC3E}">
        <p14:creationId xmlns:p14="http://schemas.microsoft.com/office/powerpoint/2010/main" val="3272193476"/>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6.3.2. All employees shall be trained in food defense with respect to the product requirements and the training needs of the employees or when significant program changes occur. The training sessions shall be documented. Employee hiring and employment termination practices shall consider security aspects as permitted by law.</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254</a:t>
            </a:fld>
            <a:endParaRPr lang="en-US"/>
          </a:p>
        </p:txBody>
      </p:sp>
    </p:spTree>
    <p:extLst>
      <p:ext uri="{BB962C8B-B14F-4D97-AF65-F5344CB8AC3E}">
        <p14:creationId xmlns:p14="http://schemas.microsoft.com/office/powerpoint/2010/main" val="2373432323"/>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6.4. External Inspections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6.4.1. A documented procedure shall exist for managing external inspections and regulatory visits. Relevant personnel shall be trained to execute the procedure.</a:t>
            </a:r>
            <a:endParaRPr lang="pt-PT" b="1" dirty="0">
              <a:solidFill>
                <a:schemeClr val="tx1"/>
              </a:solidFill>
            </a:endParaRPr>
          </a:p>
          <a:p>
            <a:pPr marL="0" lvl="2" algn="l">
              <a:lnSpc>
                <a:spcPts val="3600"/>
              </a:lnSpc>
            </a:pPr>
            <a:br>
              <a:rPr lang="en-US" b="1" dirty="0">
                <a:solidFill>
                  <a:schemeClr val="tx1"/>
                </a:solidFill>
              </a:rPr>
            </a:b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255</a:t>
            </a:fld>
            <a:endParaRPr lang="en-US"/>
          </a:p>
        </p:txBody>
      </p:sp>
    </p:spTree>
    <p:extLst>
      <p:ext uri="{BB962C8B-B14F-4D97-AF65-F5344CB8AC3E}">
        <p14:creationId xmlns:p14="http://schemas.microsoft.com/office/powerpoint/2010/main" val="1733535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19A67C90-E64E-4498-9C4E-CF2C12C88BE3}"/>
              </a:ext>
            </a:extLst>
          </p:cNvPr>
          <p:cNvPicPr>
            <a:picLocks noChangeAspect="1"/>
          </p:cNvPicPr>
          <p:nvPr/>
        </p:nvPicPr>
        <p:blipFill>
          <a:blip r:embed="rId3"/>
          <a:stretch>
            <a:fillRect/>
          </a:stretch>
        </p:blipFill>
        <p:spPr>
          <a:xfrm>
            <a:off x="838200" y="2212674"/>
            <a:ext cx="7631062" cy="2787708"/>
          </a:xfrm>
          <a:prstGeom prst="rect">
            <a:avLst/>
          </a:prstGeom>
        </p:spPr>
      </p:pic>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4"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5" cstate="print"/>
          <a:stretch>
            <a:fillRect/>
          </a:stretch>
        </p:blipFill>
        <p:spPr>
          <a:xfrm>
            <a:off x="36189" y="5869068"/>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26</a:t>
            </a:fld>
            <a:endParaRPr lang="en-US"/>
          </a:p>
        </p:txBody>
      </p:sp>
    </p:spTree>
    <p:extLst>
      <p:ext uri="{BB962C8B-B14F-4D97-AF65-F5344CB8AC3E}">
        <p14:creationId xmlns:p14="http://schemas.microsoft.com/office/powerpoint/2010/main" val="2410016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36189" y="5869068"/>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27</a:t>
            </a:fld>
            <a:endParaRPr lang="en-US"/>
          </a:p>
        </p:txBody>
      </p:sp>
      <p:pic>
        <p:nvPicPr>
          <p:cNvPr id="4" name="Imagem 3">
            <a:extLst>
              <a:ext uri="{FF2B5EF4-FFF2-40B4-BE49-F238E27FC236}">
                <a16:creationId xmlns:a16="http://schemas.microsoft.com/office/drawing/2014/main" id="{1133BD82-EA02-4AFF-B713-B05BB0531CE1}"/>
              </a:ext>
            </a:extLst>
          </p:cNvPr>
          <p:cNvPicPr>
            <a:picLocks noChangeAspect="1"/>
          </p:cNvPicPr>
          <p:nvPr/>
        </p:nvPicPr>
        <p:blipFill>
          <a:blip r:embed="rId5"/>
          <a:stretch>
            <a:fillRect/>
          </a:stretch>
        </p:blipFill>
        <p:spPr>
          <a:xfrm>
            <a:off x="487168" y="1145345"/>
            <a:ext cx="7859661" cy="5017533"/>
          </a:xfrm>
          <a:prstGeom prst="rect">
            <a:avLst/>
          </a:prstGeom>
        </p:spPr>
      </p:pic>
    </p:spTree>
    <p:extLst>
      <p:ext uri="{BB962C8B-B14F-4D97-AF65-F5344CB8AC3E}">
        <p14:creationId xmlns:p14="http://schemas.microsoft.com/office/powerpoint/2010/main" val="3812882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36189" y="5869068"/>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28</a:t>
            </a:fld>
            <a:endParaRPr lang="en-US"/>
          </a:p>
        </p:txBody>
      </p:sp>
      <p:pic>
        <p:nvPicPr>
          <p:cNvPr id="6" name="Imagem 5">
            <a:extLst>
              <a:ext uri="{FF2B5EF4-FFF2-40B4-BE49-F238E27FC236}">
                <a16:creationId xmlns:a16="http://schemas.microsoft.com/office/drawing/2014/main" id="{723D335F-278E-4C1F-A732-92FB0B992D78}"/>
              </a:ext>
            </a:extLst>
          </p:cNvPr>
          <p:cNvPicPr>
            <a:picLocks noChangeAspect="1"/>
          </p:cNvPicPr>
          <p:nvPr/>
        </p:nvPicPr>
        <p:blipFill>
          <a:blip r:embed="rId5"/>
          <a:stretch>
            <a:fillRect/>
          </a:stretch>
        </p:blipFill>
        <p:spPr>
          <a:xfrm>
            <a:off x="604911" y="1219200"/>
            <a:ext cx="7929487" cy="4740473"/>
          </a:xfrm>
          <a:prstGeom prst="rect">
            <a:avLst/>
          </a:prstGeom>
        </p:spPr>
      </p:pic>
    </p:spTree>
    <p:extLst>
      <p:ext uri="{BB962C8B-B14F-4D97-AF65-F5344CB8AC3E}">
        <p14:creationId xmlns:p14="http://schemas.microsoft.com/office/powerpoint/2010/main" val="37068007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3.4. DRAWING UP AN AUDIT TIME SCHEDULE</a:t>
            </a:r>
          </a:p>
          <a:p>
            <a:pPr algn="l">
              <a:spcBef>
                <a:spcPts val="1200"/>
              </a:spcBef>
            </a:pPr>
            <a:r>
              <a:rPr lang="en-US" sz="2400" b="1" dirty="0">
                <a:solidFill>
                  <a:schemeClr val="tx1"/>
                </a:solidFill>
              </a:rPr>
              <a:t>The audit shall be scheduled based on the following steps:</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the opening meeting,</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the evaluation of existing quality and food safety systems; achieved by checking documentation (HACCP, quality management documentation),</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the on-site inspection and interviewing of the personnel,</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the final conclusions drawn from the audit,</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the closing meeting.</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29</a:t>
            </a:fld>
            <a:endParaRPr lang="en-US"/>
          </a:p>
        </p:txBody>
      </p:sp>
    </p:spTree>
    <p:extLst>
      <p:ext uri="{BB962C8B-B14F-4D97-AF65-F5344CB8AC3E}">
        <p14:creationId xmlns:p14="http://schemas.microsoft.com/office/powerpoint/2010/main" val="347107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1. Introduction</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a:t>
            </a:fld>
            <a:endParaRPr lang="en-US"/>
          </a:p>
        </p:txBody>
      </p:sp>
    </p:spTree>
    <p:extLst>
      <p:ext uri="{BB962C8B-B14F-4D97-AF65-F5344CB8AC3E}">
        <p14:creationId xmlns:p14="http://schemas.microsoft.com/office/powerpoint/2010/main" val="2949550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200"/>
              </a:spcBef>
            </a:pPr>
            <a:endParaRPr lang="en-US" sz="2400" b="1" dirty="0">
              <a:solidFill>
                <a:schemeClr val="tx1"/>
              </a:solidFill>
            </a:endParaRPr>
          </a:p>
          <a:p>
            <a:pPr algn="l">
              <a:lnSpc>
                <a:spcPts val="3600"/>
              </a:lnSpc>
              <a:spcBef>
                <a:spcPts val="1800"/>
              </a:spcBef>
            </a:pPr>
            <a:r>
              <a:rPr lang="en-US" sz="2400" b="1" dirty="0">
                <a:solidFill>
                  <a:schemeClr val="tx1"/>
                </a:solidFill>
              </a:rPr>
              <a:t>3.5. EVALUATION OF REQUIREMENTS</a:t>
            </a:r>
          </a:p>
          <a:p>
            <a:pPr algn="l">
              <a:lnSpc>
                <a:spcPts val="3600"/>
              </a:lnSpc>
              <a:spcBef>
                <a:spcPts val="1800"/>
              </a:spcBef>
            </a:pPr>
            <a:r>
              <a:rPr lang="en-US" sz="2400" b="1" dirty="0">
                <a:solidFill>
                  <a:schemeClr val="tx1"/>
                </a:solidFill>
              </a:rPr>
              <a:t>The auditor assesses the nature and significance of any deviation or non-conformity. In order to determine whether compliance with a requirement of IFS Food has been met, the auditor has to evaluate every requirement in the Standard. There are different levels to rank the findings. </a:t>
            </a:r>
            <a:endParaRPr lang="pt-PT" sz="2400" b="1" dirty="0">
              <a:solidFill>
                <a:schemeClr val="tx1"/>
              </a:solidFill>
            </a:endParaRPr>
          </a:p>
          <a:p>
            <a:pPr algn="l">
              <a:spcBef>
                <a:spcPts val="1200"/>
              </a:spcBef>
            </a:pP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30</a:t>
            </a:fld>
            <a:endParaRPr lang="en-US"/>
          </a:p>
        </p:txBody>
      </p:sp>
    </p:spTree>
    <p:extLst>
      <p:ext uri="{BB962C8B-B14F-4D97-AF65-F5344CB8AC3E}">
        <p14:creationId xmlns:p14="http://schemas.microsoft.com/office/powerpoint/2010/main" val="2465338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382000" cy="6400799"/>
          </a:xfrm>
        </p:spPr>
        <p:txBody>
          <a:bodyPr>
            <a:noAutofit/>
          </a:bodyPr>
          <a:lstStyle/>
          <a:p>
            <a:pPr algn="l">
              <a:lnSpc>
                <a:spcPts val="3600"/>
              </a:lnSpc>
              <a:spcBef>
                <a:spcPts val="1800"/>
              </a:spcBef>
            </a:pPr>
            <a:r>
              <a:rPr lang="en-US" sz="2400" b="1" dirty="0">
                <a:solidFill>
                  <a:schemeClr val="tx1"/>
                </a:solidFill>
              </a:rPr>
              <a:t>In IFS Food, there are 4 scoring possibilities:</a:t>
            </a:r>
            <a:endParaRPr lang="pt-PT" sz="2400" b="1" dirty="0">
              <a:solidFill>
                <a:schemeClr val="tx1"/>
              </a:solidFill>
            </a:endParaRPr>
          </a:p>
          <a:p>
            <a:pPr algn="l">
              <a:lnSpc>
                <a:spcPts val="3600"/>
              </a:lnSpc>
              <a:spcBef>
                <a:spcPts val="1800"/>
              </a:spcBef>
            </a:pPr>
            <a:r>
              <a:rPr lang="en-US" sz="2400" b="1" dirty="0">
                <a:solidFill>
                  <a:schemeClr val="tx1"/>
                </a:solidFill>
              </a:rPr>
              <a:t>A: Full compliance with the requirement specified in the Standard</a:t>
            </a:r>
            <a:endParaRPr lang="pt-PT" sz="2400" b="1" dirty="0">
              <a:solidFill>
                <a:schemeClr val="tx1"/>
              </a:solidFill>
            </a:endParaRPr>
          </a:p>
          <a:p>
            <a:pPr algn="l">
              <a:lnSpc>
                <a:spcPts val="3600"/>
              </a:lnSpc>
              <a:spcBef>
                <a:spcPts val="1800"/>
              </a:spcBef>
            </a:pPr>
            <a:r>
              <a:rPr lang="en-US" sz="2400" b="1" dirty="0">
                <a:solidFill>
                  <a:schemeClr val="tx1"/>
                </a:solidFill>
              </a:rPr>
              <a:t>B: Almost full compliance with the requirement specified in the Standard, but a small deviation was found</a:t>
            </a:r>
            <a:endParaRPr lang="pt-PT" sz="2400" b="1" dirty="0">
              <a:solidFill>
                <a:schemeClr val="tx1"/>
              </a:solidFill>
            </a:endParaRPr>
          </a:p>
          <a:p>
            <a:pPr algn="l">
              <a:lnSpc>
                <a:spcPts val="3600"/>
              </a:lnSpc>
              <a:spcBef>
                <a:spcPts val="1800"/>
              </a:spcBef>
            </a:pPr>
            <a:r>
              <a:rPr lang="en-US" sz="2400" b="1" dirty="0">
                <a:solidFill>
                  <a:schemeClr val="tx1"/>
                </a:solidFill>
              </a:rPr>
              <a:t>C:  Only a small part of the requirement has been implemented</a:t>
            </a:r>
            <a:endParaRPr lang="pt-PT" sz="2400" b="1" dirty="0">
              <a:solidFill>
                <a:schemeClr val="tx1"/>
              </a:solidFill>
            </a:endParaRPr>
          </a:p>
          <a:p>
            <a:pPr algn="l">
              <a:lnSpc>
                <a:spcPts val="3600"/>
              </a:lnSpc>
              <a:spcBef>
                <a:spcPts val="1800"/>
              </a:spcBef>
            </a:pPr>
            <a:r>
              <a:rPr lang="en-US" sz="2400" b="1" dirty="0">
                <a:solidFill>
                  <a:schemeClr val="tx1"/>
                </a:solidFill>
              </a:rPr>
              <a:t>D: The requirement in the Standard has not been implemented</a:t>
            </a:r>
            <a:endParaRPr lang="pt-PT" sz="2400" b="1" dirty="0">
              <a:solidFill>
                <a:schemeClr val="tx1"/>
              </a:solidFill>
            </a:endParaRPr>
          </a:p>
          <a:p>
            <a:pPr algn="l">
              <a:spcBef>
                <a:spcPts val="1200"/>
              </a:spcBef>
            </a:pP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31</a:t>
            </a:fld>
            <a:endParaRPr lang="en-US"/>
          </a:p>
        </p:txBody>
      </p:sp>
    </p:spTree>
    <p:extLst>
      <p:ext uri="{BB962C8B-B14F-4D97-AF65-F5344CB8AC3E}">
        <p14:creationId xmlns:p14="http://schemas.microsoft.com/office/powerpoint/2010/main" val="35233534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382000" cy="6400799"/>
          </a:xfrm>
        </p:spPr>
        <p:txBody>
          <a:bodyPr>
            <a:noAutofit/>
          </a:bodyPr>
          <a:lstStyle/>
          <a:p>
            <a:pPr algn="l">
              <a:lnSpc>
                <a:spcPts val="3600"/>
              </a:lnSpc>
              <a:spcBef>
                <a:spcPts val="1800"/>
              </a:spcBef>
            </a:pPr>
            <a:r>
              <a:rPr lang="en-US" sz="2400" b="1" dirty="0">
                <a:solidFill>
                  <a:schemeClr val="tx1"/>
                </a:solidFill>
              </a:rPr>
              <a:t>Points are awarded for each requirement according to the following chart:</a:t>
            </a:r>
            <a:endParaRPr lang="pt-PT" sz="2400" b="1" dirty="0">
              <a:solidFill>
                <a:schemeClr val="tx1"/>
              </a:solidFill>
            </a:endParaRPr>
          </a:p>
          <a:p>
            <a:pPr algn="l">
              <a:spcBef>
                <a:spcPts val="1200"/>
              </a:spcBef>
            </a:pPr>
            <a:endParaRPr lang="pt-PT" sz="2400" b="1" dirty="0">
              <a:solidFill>
                <a:schemeClr val="tx1"/>
              </a:solidFill>
            </a:endParaRPr>
          </a:p>
          <a:p>
            <a:pPr algn="l">
              <a:spcBef>
                <a:spcPts val="1200"/>
              </a:spcBef>
            </a:pP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32</a:t>
            </a:fld>
            <a:endParaRPr lang="en-US"/>
          </a:p>
        </p:txBody>
      </p:sp>
      <p:graphicFrame>
        <p:nvGraphicFramePr>
          <p:cNvPr id="11" name="Tabela 10">
            <a:extLst>
              <a:ext uri="{FF2B5EF4-FFF2-40B4-BE49-F238E27FC236}">
                <a16:creationId xmlns:a16="http://schemas.microsoft.com/office/drawing/2014/main" id="{B4A2D62C-7228-4F1E-B366-59625E5CDCBD}"/>
              </a:ext>
            </a:extLst>
          </p:cNvPr>
          <p:cNvGraphicFramePr>
            <a:graphicFrameLocks noGrp="1"/>
          </p:cNvGraphicFramePr>
          <p:nvPr>
            <p:extLst>
              <p:ext uri="{D42A27DB-BD31-4B8C-83A1-F6EECF244321}">
                <p14:modId xmlns:p14="http://schemas.microsoft.com/office/powerpoint/2010/main" val="1431886896"/>
              </p:ext>
            </p:extLst>
          </p:nvPr>
        </p:nvGraphicFramePr>
        <p:xfrm>
          <a:off x="609600" y="2514600"/>
          <a:ext cx="7696200" cy="2194560"/>
        </p:xfrm>
        <a:graphic>
          <a:graphicData uri="http://schemas.openxmlformats.org/drawingml/2006/table">
            <a:tbl>
              <a:tblPr firstRow="1" firstCol="1" lastRow="1" lastCol="1" bandRow="1" bandCol="1"/>
              <a:tblGrid>
                <a:gridCol w="1666188">
                  <a:extLst>
                    <a:ext uri="{9D8B030D-6E8A-4147-A177-3AD203B41FA5}">
                      <a16:colId xmlns:a16="http://schemas.microsoft.com/office/drawing/2014/main" val="280701028"/>
                    </a:ext>
                  </a:extLst>
                </a:gridCol>
                <a:gridCol w="4460884">
                  <a:extLst>
                    <a:ext uri="{9D8B030D-6E8A-4147-A177-3AD203B41FA5}">
                      <a16:colId xmlns:a16="http://schemas.microsoft.com/office/drawing/2014/main" val="3144020824"/>
                    </a:ext>
                  </a:extLst>
                </a:gridCol>
                <a:gridCol w="1569128">
                  <a:extLst>
                    <a:ext uri="{9D8B030D-6E8A-4147-A177-3AD203B41FA5}">
                      <a16:colId xmlns:a16="http://schemas.microsoft.com/office/drawing/2014/main" val="2845731157"/>
                    </a:ext>
                  </a:extLst>
                </a:gridCol>
              </a:tblGrid>
              <a:tr h="396240">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Result</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Explanation</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tc>
                  <a:txBody>
                    <a:bodyPr/>
                    <a:lstStyle/>
                    <a:p>
                      <a:pPr marL="68580">
                        <a:spcBef>
                          <a:spcPts val="290"/>
                        </a:spcBef>
                        <a:spcAft>
                          <a:spcPts val="0"/>
                        </a:spcAft>
                      </a:pPr>
                      <a:r>
                        <a:rPr lang="en-US" sz="2000" b="1" dirty="0">
                          <a:solidFill>
                            <a:srgbClr val="00305E"/>
                          </a:solidFill>
                          <a:effectLst/>
                          <a:latin typeface="+mn-lt"/>
                          <a:ea typeface="Arial" panose="020B0604020202020204" pitchFamily="34" charset="0"/>
                        </a:rPr>
                        <a:t>Points</a:t>
                      </a:r>
                      <a:endParaRPr lang="pt-PT" sz="2000" b="1"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extLst>
                  <a:ext uri="{0D108BD9-81ED-4DB2-BD59-A6C34878D82A}">
                    <a16:rowId xmlns:a16="http://schemas.microsoft.com/office/drawing/2014/main" val="562303885"/>
                  </a:ext>
                </a:extLst>
              </a:tr>
              <a:tr h="396240">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A</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Full compliance</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marR="85725" algn="r">
                        <a:spcBef>
                          <a:spcPts val="290"/>
                        </a:spcBef>
                        <a:spcAft>
                          <a:spcPts val="0"/>
                        </a:spcAft>
                      </a:pPr>
                      <a:r>
                        <a:rPr lang="en-US" sz="2000" b="1">
                          <a:solidFill>
                            <a:srgbClr val="00305E"/>
                          </a:solidFill>
                          <a:effectLst/>
                          <a:latin typeface="+mn-lt"/>
                          <a:ea typeface="Arial" panose="020B0604020202020204" pitchFamily="34" charset="0"/>
                        </a:rPr>
                        <a:t>20 points</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3744424281"/>
                  </a:ext>
                </a:extLst>
              </a:tr>
              <a:tr h="396240">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B (deviation)</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Almost full compliance</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marR="87630" algn="r">
                        <a:spcBef>
                          <a:spcPts val="290"/>
                        </a:spcBef>
                        <a:spcAft>
                          <a:spcPts val="0"/>
                        </a:spcAft>
                      </a:pPr>
                      <a:r>
                        <a:rPr lang="en-US" sz="2000" b="1" dirty="0">
                          <a:solidFill>
                            <a:srgbClr val="00305E"/>
                          </a:solidFill>
                          <a:effectLst/>
                          <a:latin typeface="+mn-lt"/>
                          <a:ea typeface="Arial" panose="020B0604020202020204" pitchFamily="34" charset="0"/>
                        </a:rPr>
                        <a:t>15 points</a:t>
                      </a:r>
                      <a:endParaRPr lang="pt-PT" sz="2000" b="1"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2103585165"/>
                  </a:ext>
                </a:extLst>
              </a:tr>
              <a:tr h="396240">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C (deviation)</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Small part of the requirement has been implemented</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marR="85725" algn="r">
                        <a:spcBef>
                          <a:spcPts val="290"/>
                        </a:spcBef>
                        <a:spcAft>
                          <a:spcPts val="0"/>
                        </a:spcAft>
                      </a:pPr>
                      <a:r>
                        <a:rPr lang="en-US" sz="2000" b="1" dirty="0">
                          <a:solidFill>
                            <a:srgbClr val="00305E"/>
                          </a:solidFill>
                          <a:effectLst/>
                          <a:latin typeface="+mn-lt"/>
                          <a:ea typeface="Arial" panose="020B0604020202020204" pitchFamily="34" charset="0"/>
                        </a:rPr>
                        <a:t>5 points</a:t>
                      </a:r>
                      <a:endParaRPr lang="pt-PT" sz="2000" b="1"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3830270092"/>
                  </a:ext>
                </a:extLst>
              </a:tr>
              <a:tr h="396240">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D (deviation)</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b="1" dirty="0">
                          <a:solidFill>
                            <a:srgbClr val="00305E"/>
                          </a:solidFill>
                          <a:effectLst/>
                          <a:latin typeface="+mn-lt"/>
                          <a:ea typeface="Arial" panose="020B0604020202020204" pitchFamily="34" charset="0"/>
                        </a:rPr>
                        <a:t>Requirement has not been  implemented</a:t>
                      </a:r>
                      <a:endParaRPr lang="pt-PT" sz="2000" b="1"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b="1" dirty="0">
                          <a:solidFill>
                            <a:srgbClr val="00305E"/>
                          </a:solidFill>
                          <a:effectLst/>
                          <a:latin typeface="+mn-lt"/>
                          <a:ea typeface="Arial" panose="020B0604020202020204" pitchFamily="34" charset="0"/>
                        </a:rPr>
                        <a:t>       –20 points</a:t>
                      </a:r>
                      <a:endParaRPr lang="pt-PT" sz="2000" b="1"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2850614386"/>
                  </a:ext>
                </a:extLst>
              </a:tr>
            </a:tbl>
          </a:graphicData>
        </a:graphic>
      </p:graphicFrame>
    </p:spTree>
    <p:extLst>
      <p:ext uri="{BB962C8B-B14F-4D97-AF65-F5344CB8AC3E}">
        <p14:creationId xmlns:p14="http://schemas.microsoft.com/office/powerpoint/2010/main" val="19202691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382000" cy="6400799"/>
          </a:xfrm>
        </p:spPr>
        <p:txBody>
          <a:bodyPr>
            <a:noAutofit/>
          </a:bodyPr>
          <a:lstStyle/>
          <a:p>
            <a:pPr algn="l">
              <a:lnSpc>
                <a:spcPts val="3600"/>
              </a:lnSpc>
              <a:spcBef>
                <a:spcPts val="1800"/>
              </a:spcBef>
            </a:pPr>
            <a:endParaRPr lang="en-US" sz="2400" b="1" dirty="0">
              <a:solidFill>
                <a:schemeClr val="tx1"/>
              </a:solidFill>
            </a:endParaRPr>
          </a:p>
          <a:p>
            <a:pPr algn="l">
              <a:lnSpc>
                <a:spcPts val="3600"/>
              </a:lnSpc>
              <a:spcBef>
                <a:spcPts val="1800"/>
              </a:spcBef>
            </a:pPr>
            <a:r>
              <a:rPr lang="en-US" sz="2400" b="1" dirty="0">
                <a:solidFill>
                  <a:schemeClr val="tx1"/>
                </a:solidFill>
              </a:rPr>
              <a:t>The auditor shall explain all scorings with B, C and D in the audit report. In addition to this scoring, the auditor can decide to give the company   a “KO” or a “Major” non-conformity that will subtract points from the  total amount.</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33</a:t>
            </a:fld>
            <a:endParaRPr lang="en-US"/>
          </a:p>
        </p:txBody>
      </p:sp>
    </p:spTree>
    <p:extLst>
      <p:ext uri="{BB962C8B-B14F-4D97-AF65-F5344CB8AC3E}">
        <p14:creationId xmlns:p14="http://schemas.microsoft.com/office/powerpoint/2010/main" val="38560661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algn="l">
              <a:lnSpc>
                <a:spcPts val="3600"/>
              </a:lnSpc>
              <a:spcBef>
                <a:spcPts val="1800"/>
              </a:spcBef>
            </a:pPr>
            <a:r>
              <a:rPr lang="en-US" sz="2400" b="1" dirty="0">
                <a:solidFill>
                  <a:schemeClr val="tx1"/>
                </a:solidFill>
              </a:rPr>
              <a:t>3.5.1. MAJOR non-conformity</a:t>
            </a:r>
            <a:endParaRPr lang="pt-PT" sz="2400" b="1" dirty="0">
              <a:solidFill>
                <a:schemeClr val="tx1"/>
              </a:solidFill>
            </a:endParaRPr>
          </a:p>
          <a:p>
            <a:pPr algn="l">
              <a:lnSpc>
                <a:spcPts val="3600"/>
              </a:lnSpc>
              <a:spcBef>
                <a:spcPts val="1800"/>
              </a:spcBef>
            </a:pPr>
            <a:r>
              <a:rPr lang="en-US" sz="2400" b="1" dirty="0">
                <a:solidFill>
                  <a:schemeClr val="tx1"/>
                </a:solidFill>
              </a:rPr>
              <a:t>A Major non-conformity can be given to any requirement which is not defined as KO requirement.</a:t>
            </a:r>
            <a:endParaRPr lang="pt-PT" sz="2400" b="1" dirty="0">
              <a:solidFill>
                <a:schemeClr val="tx1"/>
              </a:solidFill>
            </a:endParaRPr>
          </a:p>
          <a:p>
            <a:pPr algn="l">
              <a:lnSpc>
                <a:spcPts val="3600"/>
              </a:lnSpc>
              <a:spcBef>
                <a:spcPts val="1800"/>
              </a:spcBef>
            </a:pPr>
            <a:r>
              <a:rPr lang="en-US" sz="2400" b="1" dirty="0">
                <a:solidFill>
                  <a:schemeClr val="tx1"/>
                </a:solidFill>
              </a:rPr>
              <a:t>When there is a substantial failure to meet the requirements of the Standard, which includes food safety and/or the legal requirements of the production and destination countries. A Major can also be given when the identified non-conformity can lead to a serious health hazard.</a:t>
            </a:r>
            <a:endParaRPr lang="pt-PT" sz="2400" b="1" dirty="0">
              <a:solidFill>
                <a:schemeClr val="tx1"/>
              </a:solidFill>
            </a:endParaRPr>
          </a:p>
          <a:p>
            <a:pPr algn="l">
              <a:lnSpc>
                <a:spcPts val="3600"/>
              </a:lnSpc>
              <a:spcBef>
                <a:spcPts val="1800"/>
              </a:spcBef>
            </a:pPr>
            <a:r>
              <a:rPr lang="en-US" sz="2400" b="1" dirty="0">
                <a:solidFill>
                  <a:schemeClr val="tx1"/>
                </a:solidFill>
              </a:rPr>
              <a:t>A Major will subtract 15 % of the possible total amount of points. </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34</a:t>
            </a:fld>
            <a:endParaRPr lang="en-US"/>
          </a:p>
        </p:txBody>
      </p:sp>
    </p:spTree>
    <p:extLst>
      <p:ext uri="{BB962C8B-B14F-4D97-AF65-F5344CB8AC3E}">
        <p14:creationId xmlns:p14="http://schemas.microsoft.com/office/powerpoint/2010/main" val="3878354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marL="0" lvl="3" algn="l">
              <a:lnSpc>
                <a:spcPts val="3600"/>
              </a:lnSpc>
              <a:spcBef>
                <a:spcPts val="1800"/>
              </a:spcBef>
            </a:pPr>
            <a:endParaRPr lang="en-US" sz="2400" b="1" dirty="0">
              <a:solidFill>
                <a:schemeClr val="tx1"/>
              </a:solidFill>
            </a:endParaRPr>
          </a:p>
          <a:p>
            <a:pPr marL="0" lvl="3" algn="l">
              <a:lnSpc>
                <a:spcPts val="3600"/>
              </a:lnSpc>
              <a:spcBef>
                <a:spcPts val="1800"/>
              </a:spcBef>
            </a:pPr>
            <a:r>
              <a:rPr lang="en-US" sz="2400" b="1" dirty="0">
                <a:solidFill>
                  <a:schemeClr val="tx1"/>
                </a:solidFill>
              </a:rPr>
              <a:t>3.5.2. KO (Knock out) non-conformity</a:t>
            </a:r>
            <a:endParaRPr lang="pt-PT" sz="2400" b="1" dirty="0">
              <a:solidFill>
                <a:schemeClr val="tx1"/>
              </a:solidFill>
            </a:endParaRPr>
          </a:p>
          <a:p>
            <a:pPr algn="l">
              <a:lnSpc>
                <a:spcPts val="3600"/>
              </a:lnSpc>
              <a:spcBef>
                <a:spcPts val="1800"/>
              </a:spcBef>
            </a:pPr>
            <a:r>
              <a:rPr lang="en-US" sz="2400" b="1" dirty="0">
                <a:solidFill>
                  <a:schemeClr val="tx1"/>
                </a:solidFill>
              </a:rPr>
              <a:t>In IFS, there are specific requirements which are designated as KO requirements (KO – Knock Out).</a:t>
            </a:r>
            <a:endParaRPr lang="pt-PT" sz="2400" b="1" dirty="0">
              <a:solidFill>
                <a:schemeClr val="tx1"/>
              </a:solidFill>
            </a:endParaRPr>
          </a:p>
          <a:p>
            <a:pPr algn="l">
              <a:lnSpc>
                <a:spcPts val="3600"/>
              </a:lnSpc>
              <a:spcBef>
                <a:spcPts val="1800"/>
              </a:spcBef>
            </a:pPr>
            <a:r>
              <a:rPr lang="en-US" sz="2400" b="1" dirty="0">
                <a:solidFill>
                  <a:schemeClr val="tx1"/>
                </a:solidFill>
              </a:rPr>
              <a:t>If during the audit the auditor establishes that these requirements are not fulfilled by the company, this results in non-certification. </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35</a:t>
            </a:fld>
            <a:endParaRPr lang="en-US"/>
          </a:p>
        </p:txBody>
      </p:sp>
    </p:spTree>
    <p:extLst>
      <p:ext uri="{BB962C8B-B14F-4D97-AF65-F5344CB8AC3E}">
        <p14:creationId xmlns:p14="http://schemas.microsoft.com/office/powerpoint/2010/main" val="26605968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algn="l">
              <a:lnSpc>
                <a:spcPts val="3600"/>
              </a:lnSpc>
              <a:spcBef>
                <a:spcPts val="1800"/>
              </a:spcBef>
            </a:pPr>
            <a:r>
              <a:rPr lang="en-US" sz="2400" b="1" dirty="0">
                <a:solidFill>
                  <a:schemeClr val="tx1"/>
                </a:solidFill>
              </a:rPr>
              <a:t>In IFS Food the following 10 requirements are defined as KO requirements:</a:t>
            </a:r>
            <a:endParaRPr lang="pt-PT" sz="2400" b="1" dirty="0">
              <a:solidFill>
                <a:schemeClr val="tx1"/>
              </a:solidFill>
            </a:endParaRPr>
          </a:p>
          <a:p>
            <a:pPr algn="l">
              <a:lnSpc>
                <a:spcPts val="3600"/>
              </a:lnSpc>
              <a:spcBef>
                <a:spcPts val="1800"/>
              </a:spcBef>
            </a:pPr>
            <a:r>
              <a:rPr lang="en-US" sz="2400" b="1" dirty="0">
                <a:solidFill>
                  <a:schemeClr val="tx1"/>
                </a:solidFill>
              </a:rPr>
              <a:t>1.2.4.	Responsibility of the senior management</a:t>
            </a:r>
            <a:endParaRPr lang="pt-PT" sz="2400" b="1" dirty="0">
              <a:solidFill>
                <a:schemeClr val="tx1"/>
              </a:solidFill>
            </a:endParaRPr>
          </a:p>
          <a:p>
            <a:pPr algn="l">
              <a:lnSpc>
                <a:spcPts val="3600"/>
              </a:lnSpc>
              <a:spcBef>
                <a:spcPts val="1800"/>
              </a:spcBef>
            </a:pPr>
            <a:r>
              <a:rPr lang="en-US" sz="2400" b="1" dirty="0">
                <a:solidFill>
                  <a:schemeClr val="tx1"/>
                </a:solidFill>
              </a:rPr>
              <a:t>2.2.3.8.1.    Monitoring system of each CCP</a:t>
            </a:r>
            <a:endParaRPr lang="pt-PT" sz="2400" b="1" dirty="0">
              <a:solidFill>
                <a:schemeClr val="tx1"/>
              </a:solidFill>
            </a:endParaRPr>
          </a:p>
          <a:p>
            <a:pPr algn="l">
              <a:lnSpc>
                <a:spcPts val="3600"/>
              </a:lnSpc>
              <a:spcBef>
                <a:spcPts val="1800"/>
              </a:spcBef>
            </a:pPr>
            <a:r>
              <a:rPr lang="en-US" sz="2400" b="1" dirty="0">
                <a:solidFill>
                  <a:schemeClr val="tx1"/>
                </a:solidFill>
              </a:rPr>
              <a:t>3.2.1.2.        Personnel hygiene</a:t>
            </a:r>
            <a:endParaRPr lang="pt-PT" sz="2400" b="1" dirty="0">
              <a:solidFill>
                <a:schemeClr val="tx1"/>
              </a:solidFill>
            </a:endParaRPr>
          </a:p>
          <a:p>
            <a:pPr algn="l">
              <a:lnSpc>
                <a:spcPts val="3600"/>
              </a:lnSpc>
              <a:spcBef>
                <a:spcPts val="1800"/>
              </a:spcBef>
            </a:pPr>
            <a:r>
              <a:rPr lang="en-US" sz="2400" b="1" dirty="0">
                <a:solidFill>
                  <a:schemeClr val="tx1"/>
                </a:solidFill>
              </a:rPr>
              <a:t>4.2.1.2.         Raw material specifications</a:t>
            </a:r>
            <a:endParaRPr lang="pt-PT" sz="2400" b="1" dirty="0">
              <a:solidFill>
                <a:schemeClr val="tx1"/>
              </a:solidFill>
            </a:endParaRPr>
          </a:p>
          <a:p>
            <a:pPr algn="l">
              <a:lnSpc>
                <a:spcPts val="3600"/>
              </a:lnSpc>
              <a:spcBef>
                <a:spcPts val="1800"/>
              </a:spcBef>
            </a:pPr>
            <a:r>
              <a:rPr lang="en-US" sz="2400" b="1" dirty="0">
                <a:solidFill>
                  <a:schemeClr val="tx1"/>
                </a:solidFill>
              </a:rPr>
              <a:t>4.2.2.1.       Recipe compliance</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36</a:t>
            </a:fld>
            <a:endParaRPr lang="en-US"/>
          </a:p>
        </p:txBody>
      </p:sp>
    </p:spTree>
    <p:extLst>
      <p:ext uri="{BB962C8B-B14F-4D97-AF65-F5344CB8AC3E}">
        <p14:creationId xmlns:p14="http://schemas.microsoft.com/office/powerpoint/2010/main" val="754473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algn="l">
              <a:lnSpc>
                <a:spcPts val="3600"/>
              </a:lnSpc>
              <a:spcBef>
                <a:spcPts val="1800"/>
              </a:spcBef>
            </a:pPr>
            <a:endParaRPr lang="en-US" sz="2400" b="1" dirty="0">
              <a:solidFill>
                <a:schemeClr val="tx1"/>
              </a:solidFill>
            </a:endParaRPr>
          </a:p>
          <a:p>
            <a:pPr algn="l">
              <a:lnSpc>
                <a:spcPts val="3600"/>
              </a:lnSpc>
              <a:spcBef>
                <a:spcPts val="1800"/>
              </a:spcBef>
            </a:pPr>
            <a:r>
              <a:rPr lang="en-US" sz="2400" b="1" dirty="0">
                <a:solidFill>
                  <a:schemeClr val="tx1"/>
                </a:solidFill>
              </a:rPr>
              <a:t>4.12.1. Foreign material management</a:t>
            </a:r>
            <a:endParaRPr lang="pt-PT" sz="2400" b="1" dirty="0">
              <a:solidFill>
                <a:schemeClr val="tx1"/>
              </a:solidFill>
            </a:endParaRPr>
          </a:p>
          <a:p>
            <a:pPr algn="l">
              <a:lnSpc>
                <a:spcPts val="3600"/>
              </a:lnSpc>
              <a:spcBef>
                <a:spcPts val="1800"/>
              </a:spcBef>
            </a:pPr>
            <a:r>
              <a:rPr lang="en-US" sz="2400" b="1" dirty="0">
                <a:solidFill>
                  <a:schemeClr val="tx1"/>
                </a:solidFill>
              </a:rPr>
              <a:t>4.18.1. Traceability system</a:t>
            </a:r>
            <a:endParaRPr lang="pt-PT" sz="2400" b="1" dirty="0">
              <a:solidFill>
                <a:schemeClr val="tx1"/>
              </a:solidFill>
            </a:endParaRPr>
          </a:p>
          <a:p>
            <a:pPr algn="l">
              <a:lnSpc>
                <a:spcPts val="3600"/>
              </a:lnSpc>
              <a:spcBef>
                <a:spcPts val="1800"/>
              </a:spcBef>
            </a:pPr>
            <a:r>
              <a:rPr lang="en-US" sz="2400" b="1" dirty="0">
                <a:solidFill>
                  <a:schemeClr val="tx1"/>
                </a:solidFill>
              </a:rPr>
              <a:t>5.1.1.	Internal audits</a:t>
            </a:r>
            <a:endParaRPr lang="pt-PT" sz="2400" b="1" dirty="0">
              <a:solidFill>
                <a:schemeClr val="tx1"/>
              </a:solidFill>
            </a:endParaRPr>
          </a:p>
          <a:p>
            <a:pPr algn="l">
              <a:lnSpc>
                <a:spcPts val="3600"/>
              </a:lnSpc>
              <a:spcBef>
                <a:spcPts val="1800"/>
              </a:spcBef>
            </a:pPr>
            <a:r>
              <a:rPr lang="en-US" sz="2400" b="1" dirty="0">
                <a:solidFill>
                  <a:schemeClr val="tx1"/>
                </a:solidFill>
              </a:rPr>
              <a:t>5.9.2.   Procedure for withdrawal and  recall</a:t>
            </a:r>
            <a:endParaRPr lang="pt-PT" sz="2400" b="1" dirty="0">
              <a:solidFill>
                <a:schemeClr val="tx1"/>
              </a:solidFill>
            </a:endParaRPr>
          </a:p>
          <a:p>
            <a:pPr marL="0" lvl="2" algn="l">
              <a:lnSpc>
                <a:spcPts val="3600"/>
              </a:lnSpc>
              <a:spcBef>
                <a:spcPts val="1800"/>
              </a:spcBef>
            </a:pPr>
            <a:r>
              <a:rPr lang="en-US" b="1" dirty="0">
                <a:solidFill>
                  <a:schemeClr val="tx1"/>
                </a:solidFill>
              </a:rPr>
              <a:t>5.11.2. Corrective actions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37</a:t>
            </a:fld>
            <a:endParaRPr lang="en-US"/>
          </a:p>
        </p:txBody>
      </p:sp>
    </p:spTree>
    <p:extLst>
      <p:ext uri="{BB962C8B-B14F-4D97-AF65-F5344CB8AC3E}">
        <p14:creationId xmlns:p14="http://schemas.microsoft.com/office/powerpoint/2010/main" val="1982337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algn="l">
              <a:lnSpc>
                <a:spcPts val="3600"/>
              </a:lnSpc>
              <a:spcBef>
                <a:spcPts val="1800"/>
              </a:spcBef>
            </a:pPr>
            <a:r>
              <a:rPr lang="en-US" sz="2400" b="1" dirty="0">
                <a:solidFill>
                  <a:schemeClr val="tx1"/>
                </a:solidFill>
              </a:rPr>
              <a:t>KO requirements shall be evaluated according to the following scoring rules:</a:t>
            </a:r>
            <a:endParaRPr lang="pt-PT" dirty="0"/>
          </a:p>
          <a:p>
            <a:pPr algn="l">
              <a:lnSpc>
                <a:spcPts val="3600"/>
              </a:lnSpc>
              <a:spcBef>
                <a:spcPts val="1800"/>
              </a:spcBef>
            </a:pP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38</a:t>
            </a:fld>
            <a:endParaRPr lang="en-US"/>
          </a:p>
        </p:txBody>
      </p:sp>
      <p:graphicFrame>
        <p:nvGraphicFramePr>
          <p:cNvPr id="4" name="Tabela 3">
            <a:extLst>
              <a:ext uri="{FF2B5EF4-FFF2-40B4-BE49-F238E27FC236}">
                <a16:creationId xmlns:a16="http://schemas.microsoft.com/office/drawing/2014/main" id="{07F97FE2-59B9-43DD-B1EA-CF9A8CE57BCC}"/>
              </a:ext>
            </a:extLst>
          </p:cNvPr>
          <p:cNvGraphicFramePr>
            <a:graphicFrameLocks noGrp="1"/>
          </p:cNvGraphicFramePr>
          <p:nvPr>
            <p:extLst>
              <p:ext uri="{D42A27DB-BD31-4B8C-83A1-F6EECF244321}">
                <p14:modId xmlns:p14="http://schemas.microsoft.com/office/powerpoint/2010/main" val="3047944054"/>
              </p:ext>
            </p:extLst>
          </p:nvPr>
        </p:nvGraphicFramePr>
        <p:xfrm>
          <a:off x="533400" y="2438400"/>
          <a:ext cx="7875639" cy="3200401"/>
        </p:xfrm>
        <a:graphic>
          <a:graphicData uri="http://schemas.openxmlformats.org/drawingml/2006/table">
            <a:tbl>
              <a:tblPr firstRow="1" firstCol="1" lastRow="1" lastCol="1" bandRow="1" bandCol="1"/>
              <a:tblGrid>
                <a:gridCol w="1514217">
                  <a:extLst>
                    <a:ext uri="{9D8B030D-6E8A-4147-A177-3AD203B41FA5}">
                      <a16:colId xmlns:a16="http://schemas.microsoft.com/office/drawing/2014/main" val="520983611"/>
                    </a:ext>
                  </a:extLst>
                </a:gridCol>
                <a:gridCol w="3029503">
                  <a:extLst>
                    <a:ext uri="{9D8B030D-6E8A-4147-A177-3AD203B41FA5}">
                      <a16:colId xmlns:a16="http://schemas.microsoft.com/office/drawing/2014/main" val="2320103107"/>
                    </a:ext>
                  </a:extLst>
                </a:gridCol>
                <a:gridCol w="3331919">
                  <a:extLst>
                    <a:ext uri="{9D8B030D-6E8A-4147-A177-3AD203B41FA5}">
                      <a16:colId xmlns:a16="http://schemas.microsoft.com/office/drawing/2014/main" val="2795766606"/>
                    </a:ext>
                  </a:extLst>
                </a:gridCol>
              </a:tblGrid>
              <a:tr h="311778">
                <a:tc>
                  <a:txBody>
                    <a:bodyPr/>
                    <a:lstStyle/>
                    <a:p>
                      <a:pPr marL="68580">
                        <a:spcBef>
                          <a:spcPts val="290"/>
                        </a:spcBef>
                        <a:spcAft>
                          <a:spcPts val="0"/>
                        </a:spcAft>
                      </a:pPr>
                      <a:r>
                        <a:rPr lang="en-US" sz="2000" b="1" dirty="0">
                          <a:solidFill>
                            <a:srgbClr val="00305E"/>
                          </a:solidFill>
                          <a:effectLst/>
                          <a:latin typeface="+mn-lt"/>
                          <a:ea typeface="Arial" panose="020B0604020202020204" pitchFamily="34" charset="0"/>
                        </a:rPr>
                        <a:t>Result</a:t>
                      </a:r>
                      <a:endParaRPr lang="pt-PT" sz="2000"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Explanation</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tc>
                  <a:txBody>
                    <a:bodyPr/>
                    <a:lstStyle/>
                    <a:p>
                      <a:pPr marL="68580">
                        <a:spcBef>
                          <a:spcPts val="290"/>
                        </a:spcBef>
                        <a:spcAft>
                          <a:spcPts val="0"/>
                        </a:spcAft>
                      </a:pPr>
                      <a:r>
                        <a:rPr lang="en-US" sz="2000" b="1">
                          <a:solidFill>
                            <a:srgbClr val="00305E"/>
                          </a:solidFill>
                          <a:effectLst/>
                          <a:latin typeface="+mn-lt"/>
                          <a:ea typeface="+mn-ea"/>
                        </a:rPr>
                        <a:t>Awarded scores</a:t>
                      </a:r>
                      <a:endParaRPr lang="pt-PT" sz="2000">
                        <a:effectLst/>
                        <a:latin typeface="+mn-lt"/>
                        <a:ea typeface="+mn-ea"/>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extLst>
                  <a:ext uri="{0D108BD9-81ED-4DB2-BD59-A6C34878D82A}">
                    <a16:rowId xmlns:a16="http://schemas.microsoft.com/office/drawing/2014/main" val="1008942229"/>
                  </a:ext>
                </a:extLst>
              </a:tr>
              <a:tr h="311778">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A</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Full compliance</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a:solidFill>
                            <a:srgbClr val="00305E"/>
                          </a:solidFill>
                          <a:effectLst/>
                          <a:latin typeface="+mn-lt"/>
                          <a:ea typeface="+mn-ea"/>
                        </a:rPr>
                        <a:t>20 points</a:t>
                      </a:r>
                      <a:endParaRPr lang="pt-PT" sz="2000">
                        <a:effectLst/>
                        <a:latin typeface="+mn-lt"/>
                        <a:ea typeface="+mn-ea"/>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2143786844"/>
                  </a:ext>
                </a:extLst>
              </a:tr>
              <a:tr h="311778">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B (deviation)</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Almost full compliance</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a:solidFill>
                            <a:srgbClr val="00305E"/>
                          </a:solidFill>
                          <a:effectLst/>
                          <a:latin typeface="+mn-lt"/>
                          <a:ea typeface="+mn-ea"/>
                        </a:rPr>
                        <a:t>15 points</a:t>
                      </a:r>
                      <a:endParaRPr lang="pt-PT" sz="2000">
                        <a:effectLst/>
                        <a:latin typeface="+mn-lt"/>
                        <a:ea typeface="+mn-ea"/>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429550751"/>
                  </a:ext>
                </a:extLst>
              </a:tr>
              <a:tr h="968850">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C (deviation)</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E0E2EC"/>
                    </a:solidFill>
                  </a:tcPr>
                </a:tc>
                <a:tc>
                  <a:txBody>
                    <a:bodyPr/>
                    <a:lstStyle/>
                    <a:p>
                      <a:pPr marL="68580" marR="25400">
                        <a:lnSpc>
                          <a:spcPct val="105000"/>
                        </a:lnSpc>
                        <a:spcBef>
                          <a:spcPts val="290"/>
                        </a:spcBef>
                        <a:spcAft>
                          <a:spcPts val="0"/>
                        </a:spcAft>
                      </a:pPr>
                      <a:r>
                        <a:rPr lang="en-US" sz="2000">
                          <a:solidFill>
                            <a:srgbClr val="00305E"/>
                          </a:solidFill>
                          <a:effectLst/>
                          <a:latin typeface="+mn-lt"/>
                          <a:ea typeface="Arial" panose="020B0604020202020204" pitchFamily="34" charset="0"/>
                        </a:rPr>
                        <a:t>Small part of the requirement is implemented</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E0E2EC"/>
                    </a:solidFill>
                  </a:tcPr>
                </a:tc>
                <a:tc>
                  <a:txBody>
                    <a:bodyPr/>
                    <a:lstStyle/>
                    <a:p>
                      <a:pPr marL="68580">
                        <a:spcBef>
                          <a:spcPts val="290"/>
                        </a:spcBef>
                        <a:spcAft>
                          <a:spcPts val="0"/>
                        </a:spcAft>
                      </a:pPr>
                      <a:r>
                        <a:rPr lang="en-US" sz="2000" b="1">
                          <a:solidFill>
                            <a:srgbClr val="00305E"/>
                          </a:solidFill>
                          <a:effectLst/>
                          <a:latin typeface="+mn-lt"/>
                          <a:ea typeface="+mn-ea"/>
                        </a:rPr>
                        <a:t>No “C” scoring is possible</a:t>
                      </a:r>
                      <a:endParaRPr lang="pt-PT" sz="2000">
                        <a:effectLst/>
                        <a:latin typeface="+mn-lt"/>
                        <a:ea typeface="+mn-ea"/>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E0E2EC"/>
                    </a:solidFill>
                  </a:tcPr>
                </a:tc>
                <a:extLst>
                  <a:ext uri="{0D108BD9-81ED-4DB2-BD59-A6C34878D82A}">
                    <a16:rowId xmlns:a16="http://schemas.microsoft.com/office/drawing/2014/main" val="168428440"/>
                  </a:ext>
                </a:extLst>
              </a:tr>
              <a:tr h="1296217">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KO (= D)</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lnSpc>
                          <a:spcPct val="105000"/>
                        </a:lnSpc>
                        <a:spcBef>
                          <a:spcPts val="290"/>
                        </a:spcBef>
                        <a:spcAft>
                          <a:spcPts val="0"/>
                        </a:spcAft>
                      </a:pPr>
                      <a:r>
                        <a:rPr lang="en-US" sz="2000">
                          <a:solidFill>
                            <a:srgbClr val="00305E"/>
                          </a:solidFill>
                          <a:effectLst/>
                          <a:latin typeface="+mn-lt"/>
                          <a:ea typeface="Arial" panose="020B0604020202020204" pitchFamily="34" charset="0"/>
                        </a:rPr>
                        <a:t>The requirement is not implemented</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marR="100965">
                        <a:lnSpc>
                          <a:spcPct val="105000"/>
                        </a:lnSpc>
                        <a:spcBef>
                          <a:spcPts val="290"/>
                        </a:spcBef>
                        <a:spcAft>
                          <a:spcPts val="0"/>
                        </a:spcAft>
                      </a:pPr>
                      <a:r>
                        <a:rPr lang="en-US" sz="2000" dirty="0">
                          <a:solidFill>
                            <a:srgbClr val="00305E"/>
                          </a:solidFill>
                          <a:effectLst/>
                          <a:latin typeface="+mn-lt"/>
                          <a:ea typeface="+mn-ea"/>
                        </a:rPr>
                        <a:t>50</a:t>
                      </a:r>
                      <a:r>
                        <a:rPr lang="en-US" sz="2000" spc="-185" dirty="0">
                          <a:solidFill>
                            <a:srgbClr val="00305E"/>
                          </a:solidFill>
                          <a:effectLst/>
                          <a:latin typeface="+mn-lt"/>
                          <a:ea typeface="+mn-ea"/>
                        </a:rPr>
                        <a:t> </a:t>
                      </a:r>
                      <a:r>
                        <a:rPr lang="en-US" sz="2000" dirty="0">
                          <a:solidFill>
                            <a:srgbClr val="00305E"/>
                          </a:solidFill>
                          <a:effectLst/>
                          <a:latin typeface="+mn-lt"/>
                          <a:ea typeface="+mn-ea"/>
                        </a:rPr>
                        <a:t>%</a:t>
                      </a:r>
                      <a:r>
                        <a:rPr lang="en-US" sz="2000" spc="-70" dirty="0">
                          <a:solidFill>
                            <a:srgbClr val="00305E"/>
                          </a:solidFill>
                          <a:effectLst/>
                          <a:latin typeface="+mn-lt"/>
                          <a:ea typeface="+mn-ea"/>
                        </a:rPr>
                        <a:t> </a:t>
                      </a:r>
                      <a:r>
                        <a:rPr lang="en-US" sz="2000" dirty="0">
                          <a:solidFill>
                            <a:srgbClr val="00305E"/>
                          </a:solidFill>
                          <a:effectLst/>
                          <a:latin typeface="+mn-lt"/>
                          <a:ea typeface="+mn-ea"/>
                        </a:rPr>
                        <a:t>of</a:t>
                      </a:r>
                      <a:r>
                        <a:rPr lang="en-US" sz="2000" spc="-70" dirty="0">
                          <a:solidFill>
                            <a:srgbClr val="00305E"/>
                          </a:solidFill>
                          <a:effectLst/>
                          <a:latin typeface="+mn-lt"/>
                          <a:ea typeface="+mn-ea"/>
                        </a:rPr>
                        <a:t> </a:t>
                      </a:r>
                      <a:r>
                        <a:rPr lang="en-US" sz="2000" dirty="0">
                          <a:solidFill>
                            <a:srgbClr val="00305E"/>
                          </a:solidFill>
                          <a:effectLst/>
                          <a:latin typeface="+mn-lt"/>
                          <a:ea typeface="+mn-ea"/>
                        </a:rPr>
                        <a:t>the</a:t>
                      </a:r>
                      <a:r>
                        <a:rPr lang="en-US" sz="2000" spc="-70" dirty="0">
                          <a:solidFill>
                            <a:srgbClr val="00305E"/>
                          </a:solidFill>
                          <a:effectLst/>
                          <a:latin typeface="+mn-lt"/>
                          <a:ea typeface="+mn-ea"/>
                        </a:rPr>
                        <a:t> </a:t>
                      </a:r>
                      <a:r>
                        <a:rPr lang="en-US" sz="2000" dirty="0">
                          <a:solidFill>
                            <a:srgbClr val="00305E"/>
                          </a:solidFill>
                          <a:effectLst/>
                          <a:latin typeface="+mn-lt"/>
                          <a:ea typeface="+mn-ea"/>
                        </a:rPr>
                        <a:t>possible</a:t>
                      </a:r>
                      <a:r>
                        <a:rPr lang="en-US" sz="2000" spc="-70" dirty="0">
                          <a:solidFill>
                            <a:srgbClr val="00305E"/>
                          </a:solidFill>
                          <a:effectLst/>
                          <a:latin typeface="+mn-lt"/>
                          <a:ea typeface="+mn-ea"/>
                        </a:rPr>
                        <a:t> </a:t>
                      </a:r>
                      <a:r>
                        <a:rPr lang="en-US" sz="2000" dirty="0">
                          <a:solidFill>
                            <a:srgbClr val="00305E"/>
                          </a:solidFill>
                          <a:effectLst/>
                          <a:latin typeface="+mn-lt"/>
                          <a:ea typeface="+mn-ea"/>
                        </a:rPr>
                        <a:t>total</a:t>
                      </a:r>
                      <a:r>
                        <a:rPr lang="en-US" sz="2000" spc="-70" dirty="0">
                          <a:solidFill>
                            <a:srgbClr val="00305E"/>
                          </a:solidFill>
                          <a:effectLst/>
                          <a:latin typeface="+mn-lt"/>
                          <a:ea typeface="+mn-ea"/>
                        </a:rPr>
                        <a:t> </a:t>
                      </a:r>
                      <a:r>
                        <a:rPr lang="en-US" sz="2000" dirty="0">
                          <a:solidFill>
                            <a:srgbClr val="00305E"/>
                          </a:solidFill>
                          <a:effectLst/>
                          <a:latin typeface="+mn-lt"/>
                          <a:ea typeface="+mn-ea"/>
                        </a:rPr>
                        <a:t>amount of points is subtracted =&gt; No certificate</a:t>
                      </a:r>
                      <a:r>
                        <a:rPr lang="en-US" sz="2000" spc="-110" dirty="0">
                          <a:solidFill>
                            <a:srgbClr val="00305E"/>
                          </a:solidFill>
                          <a:effectLst/>
                          <a:latin typeface="+mn-lt"/>
                          <a:ea typeface="+mn-ea"/>
                        </a:rPr>
                        <a:t> </a:t>
                      </a:r>
                      <a:r>
                        <a:rPr lang="en-US" sz="2000" dirty="0">
                          <a:solidFill>
                            <a:srgbClr val="00305E"/>
                          </a:solidFill>
                          <a:effectLst/>
                          <a:latin typeface="+mn-lt"/>
                          <a:ea typeface="+mn-ea"/>
                        </a:rPr>
                        <a:t>awarding</a:t>
                      </a:r>
                      <a:r>
                        <a:rPr lang="en-US" sz="2000" spc="-110" dirty="0">
                          <a:solidFill>
                            <a:srgbClr val="00305E"/>
                          </a:solidFill>
                          <a:effectLst/>
                          <a:latin typeface="+mn-lt"/>
                          <a:ea typeface="+mn-ea"/>
                        </a:rPr>
                        <a:t> </a:t>
                      </a:r>
                      <a:r>
                        <a:rPr lang="en-US" sz="2000" dirty="0">
                          <a:solidFill>
                            <a:srgbClr val="00305E"/>
                          </a:solidFill>
                          <a:effectLst/>
                          <a:latin typeface="+mn-lt"/>
                          <a:ea typeface="+mn-ea"/>
                        </a:rPr>
                        <a:t>is</a:t>
                      </a:r>
                      <a:r>
                        <a:rPr lang="en-US" sz="2000" spc="-110" dirty="0">
                          <a:solidFill>
                            <a:srgbClr val="00305E"/>
                          </a:solidFill>
                          <a:effectLst/>
                          <a:latin typeface="+mn-lt"/>
                          <a:ea typeface="+mn-ea"/>
                        </a:rPr>
                        <a:t> </a:t>
                      </a:r>
                      <a:r>
                        <a:rPr lang="en-US" sz="2000" dirty="0">
                          <a:solidFill>
                            <a:srgbClr val="00305E"/>
                          </a:solidFill>
                          <a:effectLst/>
                          <a:latin typeface="+mn-lt"/>
                          <a:ea typeface="+mn-ea"/>
                        </a:rPr>
                        <a:t>possible</a:t>
                      </a:r>
                      <a:endParaRPr lang="pt-PT" sz="2000" dirty="0">
                        <a:effectLst/>
                        <a:latin typeface="+mn-lt"/>
                        <a:ea typeface="+mn-ea"/>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2619976358"/>
                  </a:ext>
                </a:extLst>
              </a:tr>
            </a:tbl>
          </a:graphicData>
        </a:graphic>
      </p:graphicFrame>
    </p:spTree>
    <p:extLst>
      <p:ext uri="{BB962C8B-B14F-4D97-AF65-F5344CB8AC3E}">
        <p14:creationId xmlns:p14="http://schemas.microsoft.com/office/powerpoint/2010/main" val="33018268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algn="l">
              <a:lnSpc>
                <a:spcPts val="3600"/>
              </a:lnSpc>
              <a:spcBef>
                <a:spcPts val="1800"/>
              </a:spcBef>
            </a:pPr>
            <a:endParaRPr lang="en-US" sz="2400" b="1" dirty="0">
              <a:solidFill>
                <a:schemeClr val="tx1"/>
              </a:solidFill>
            </a:endParaRPr>
          </a:p>
          <a:p>
            <a:pPr algn="l">
              <a:lnSpc>
                <a:spcPts val="3600"/>
              </a:lnSpc>
              <a:spcBef>
                <a:spcPts val="1800"/>
              </a:spcBef>
            </a:pPr>
            <a:r>
              <a:rPr lang="en-US" sz="2400" b="1" dirty="0">
                <a:solidFill>
                  <a:schemeClr val="tx1"/>
                </a:solidFill>
              </a:rPr>
              <a:t>3.5.3. N/A (not applicable): </a:t>
            </a:r>
            <a:endParaRPr lang="pt-PT" sz="2400" b="1" dirty="0">
              <a:solidFill>
                <a:schemeClr val="tx1"/>
              </a:solidFill>
            </a:endParaRPr>
          </a:p>
          <a:p>
            <a:pPr algn="l">
              <a:lnSpc>
                <a:spcPts val="3600"/>
              </a:lnSpc>
              <a:spcBef>
                <a:spcPts val="1800"/>
              </a:spcBef>
            </a:pPr>
            <a:r>
              <a:rPr lang="en-US" sz="2400" b="1" dirty="0">
                <a:solidFill>
                  <a:schemeClr val="tx1"/>
                </a:solidFill>
              </a:rPr>
              <a:t>When the auditor decides that a requirement is not applicable for a company, the auditor has to use as scoring N/A - Not applicable - and provide a short explanation in the audit report.</a:t>
            </a:r>
            <a:endParaRPr lang="pt-PT" sz="2400" b="1" dirty="0">
              <a:solidFill>
                <a:schemeClr val="tx1"/>
              </a:solidFill>
            </a:endParaRPr>
          </a:p>
          <a:p>
            <a:pPr algn="l">
              <a:lnSpc>
                <a:spcPts val="3600"/>
              </a:lnSpc>
              <a:spcBef>
                <a:spcPts val="1800"/>
              </a:spcBef>
            </a:pPr>
            <a:r>
              <a:rPr lang="en-US" sz="2400" b="1" dirty="0">
                <a:solidFill>
                  <a:schemeClr val="tx1"/>
                </a:solidFill>
              </a:rPr>
              <a:t> N/A is not possible for KO requirements, except for 2.2.3.8.1 and 4.2.2.1.</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39</a:t>
            </a:fld>
            <a:endParaRPr lang="en-US"/>
          </a:p>
        </p:txBody>
      </p:sp>
    </p:spTree>
    <p:extLst>
      <p:ext uri="{BB962C8B-B14F-4D97-AF65-F5344CB8AC3E}">
        <p14:creationId xmlns:p14="http://schemas.microsoft.com/office/powerpoint/2010/main" val="2816611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endParaRPr lang="en-US" sz="2400" b="1" dirty="0">
              <a:solidFill>
                <a:schemeClr val="tx1"/>
              </a:solidFill>
            </a:endParaRPr>
          </a:p>
          <a:p>
            <a:pPr algn="l">
              <a:lnSpc>
                <a:spcPts val="3600"/>
              </a:lnSpc>
              <a:spcBef>
                <a:spcPts val="1800"/>
              </a:spcBef>
            </a:pPr>
            <a:r>
              <a:rPr lang="en-US" sz="2400" b="1" dirty="0">
                <a:solidFill>
                  <a:schemeClr val="tx1"/>
                </a:solidFill>
              </a:rPr>
              <a:t>Supplier audits have been a permanent feature of retailer’s systems and procedures for many years. Until 2003 they were performed by the quality assurance departments of the individual retailers, wholesalers and food services. </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a:t>
            </a:fld>
            <a:endParaRPr lang="en-US"/>
          </a:p>
        </p:txBody>
      </p:sp>
    </p:spTree>
    <p:extLst>
      <p:ext uri="{BB962C8B-B14F-4D97-AF65-F5344CB8AC3E}">
        <p14:creationId xmlns:p14="http://schemas.microsoft.com/office/powerpoint/2010/main" val="9485822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4. IFS Requirements</a:t>
            </a:r>
          </a:p>
          <a:p>
            <a:pPr>
              <a:spcBef>
                <a:spcPts val="1800"/>
              </a:spcBef>
            </a:pPr>
            <a:r>
              <a:rPr lang="en-US" sz="4800" b="1" dirty="0">
                <a:solidFill>
                  <a:schemeClr val="tx1"/>
                </a:solidFill>
              </a:rPr>
              <a:t>(list of topics and KO’s)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40</a:t>
            </a:fld>
            <a:endParaRPr lang="en-US"/>
          </a:p>
        </p:txBody>
      </p:sp>
    </p:spTree>
    <p:extLst>
      <p:ext uri="{BB962C8B-B14F-4D97-AF65-F5344CB8AC3E}">
        <p14:creationId xmlns:p14="http://schemas.microsoft.com/office/powerpoint/2010/main" val="42464754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a:bodyPr>
          <a:lstStyle/>
          <a:p>
            <a:pPr algn="l">
              <a:spcBef>
                <a:spcPts val="1200"/>
              </a:spcBef>
            </a:pPr>
            <a:endParaRPr lang="en-US" sz="2400" b="1" dirty="0">
              <a:solidFill>
                <a:schemeClr val="tx1"/>
              </a:solidFill>
            </a:endParaRPr>
          </a:p>
          <a:p>
            <a:pPr algn="l">
              <a:spcBef>
                <a:spcPts val="1200"/>
              </a:spcBef>
            </a:pPr>
            <a:r>
              <a:rPr lang="en-US" sz="2400" b="1" dirty="0">
                <a:solidFill>
                  <a:schemeClr val="tx1"/>
                </a:solidFill>
              </a:rPr>
              <a:t>1. SENIOR MANAGEMENT RESPONSIBILITY</a:t>
            </a:r>
            <a:endParaRPr lang="pt-PT" sz="2400" b="1" dirty="0">
              <a:solidFill>
                <a:schemeClr val="tx1"/>
              </a:solidFill>
            </a:endParaRPr>
          </a:p>
          <a:p>
            <a:pPr algn="l">
              <a:spcBef>
                <a:spcPts val="1200"/>
              </a:spcBef>
            </a:pPr>
            <a:r>
              <a:rPr lang="en-US" sz="2400" b="1" dirty="0">
                <a:solidFill>
                  <a:schemeClr val="tx1"/>
                </a:solidFill>
              </a:rPr>
              <a:t>1.1. Corporate policy/Corporate principles</a:t>
            </a:r>
            <a:endParaRPr lang="pt-PT" sz="2400" b="1" dirty="0">
              <a:solidFill>
                <a:schemeClr val="tx1"/>
              </a:solidFill>
            </a:endParaRPr>
          </a:p>
          <a:p>
            <a:pPr algn="l">
              <a:spcBef>
                <a:spcPts val="1200"/>
              </a:spcBef>
            </a:pPr>
            <a:r>
              <a:rPr lang="en-US" sz="2400" b="1" dirty="0">
                <a:solidFill>
                  <a:schemeClr val="tx1"/>
                </a:solidFill>
              </a:rPr>
              <a:t>1.2. Corporate structure</a:t>
            </a:r>
            <a:endParaRPr lang="pt-PT" sz="2400" b="1" dirty="0">
              <a:solidFill>
                <a:schemeClr val="tx1"/>
              </a:solidFill>
            </a:endParaRPr>
          </a:p>
          <a:p>
            <a:pPr algn="l">
              <a:spcBef>
                <a:spcPts val="1200"/>
              </a:spcBef>
            </a:pPr>
            <a:r>
              <a:rPr lang="en-US" sz="2400" b="1" dirty="0">
                <a:solidFill>
                  <a:schemeClr val="tx1"/>
                </a:solidFill>
              </a:rPr>
              <a:t>1.3. Customer focus</a:t>
            </a:r>
            <a:endParaRPr lang="pt-PT" sz="2400" b="1" dirty="0">
              <a:solidFill>
                <a:schemeClr val="tx1"/>
              </a:solidFill>
            </a:endParaRPr>
          </a:p>
          <a:p>
            <a:pPr algn="l">
              <a:spcBef>
                <a:spcPts val="1200"/>
              </a:spcBef>
            </a:pPr>
            <a:r>
              <a:rPr lang="en-US" sz="2400" b="1" dirty="0">
                <a:solidFill>
                  <a:schemeClr val="tx1"/>
                </a:solidFill>
              </a:rPr>
              <a:t>1.4. Management review</a:t>
            </a:r>
            <a:endParaRPr lang="pt-PT" sz="2400" b="1" dirty="0">
              <a:solidFill>
                <a:schemeClr val="tx1"/>
              </a:solidFill>
            </a:endParaRPr>
          </a:p>
          <a:p>
            <a:pPr algn="l">
              <a:spcBef>
                <a:spcPts val="1200"/>
              </a:spcBef>
            </a:pPr>
            <a:endParaRPr lang="en-US" sz="600" b="1" dirty="0">
              <a:solidFill>
                <a:schemeClr val="tx1"/>
              </a:solidFill>
            </a:endParaRP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41</a:t>
            </a:fld>
            <a:endParaRPr lang="en-US"/>
          </a:p>
        </p:txBody>
      </p:sp>
    </p:spTree>
    <p:extLst>
      <p:ext uri="{BB962C8B-B14F-4D97-AF65-F5344CB8AC3E}">
        <p14:creationId xmlns:p14="http://schemas.microsoft.com/office/powerpoint/2010/main" val="14580127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9" y="1219200"/>
            <a:ext cx="7772400" cy="6400799"/>
          </a:xfrm>
        </p:spPr>
        <p:txBody>
          <a:bodyPr>
            <a:normAutofit/>
          </a:bodyPr>
          <a:lstStyle/>
          <a:p>
            <a:pPr algn="l">
              <a:lnSpc>
                <a:spcPts val="3600"/>
              </a:lnSpc>
              <a:spcBef>
                <a:spcPts val="1800"/>
              </a:spcBef>
            </a:pPr>
            <a:endParaRPr lang="en-US" sz="2800" b="1" dirty="0">
              <a:solidFill>
                <a:srgbClr val="FF0000"/>
              </a:solidFill>
            </a:endParaRPr>
          </a:p>
          <a:p>
            <a:pPr algn="l">
              <a:lnSpc>
                <a:spcPts val="3600"/>
              </a:lnSpc>
              <a:spcBef>
                <a:spcPts val="1800"/>
              </a:spcBef>
            </a:pPr>
            <a:r>
              <a:rPr lang="en-US" sz="2800" b="1" dirty="0">
                <a:solidFill>
                  <a:srgbClr val="FF0000"/>
                </a:solidFill>
              </a:rPr>
              <a:t>1.2.4. (KO n° 1): The senior management shall ensure that employ- </a:t>
            </a:r>
            <a:r>
              <a:rPr lang="en-US" sz="2800" b="1" dirty="0" err="1">
                <a:solidFill>
                  <a:srgbClr val="FF0000"/>
                </a:solidFill>
              </a:rPr>
              <a:t>ees</a:t>
            </a:r>
            <a:r>
              <a:rPr lang="en-US" sz="2800" b="1" dirty="0">
                <a:solidFill>
                  <a:srgbClr val="FF0000"/>
                </a:solidFill>
              </a:rPr>
              <a:t> are aware of their responsibilities related to food safety and quality and that mechanisms are in place to monitor the effectiveness of their operation. Such mechanisms shall be clearly identified and documented.</a:t>
            </a:r>
            <a:endParaRPr lang="en-US"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42</a:t>
            </a:fld>
            <a:endParaRPr lang="en-US" dirty="0"/>
          </a:p>
        </p:txBody>
      </p:sp>
    </p:spTree>
    <p:extLst>
      <p:ext uri="{BB962C8B-B14F-4D97-AF65-F5344CB8AC3E}">
        <p14:creationId xmlns:p14="http://schemas.microsoft.com/office/powerpoint/2010/main" val="34072071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6400799"/>
          </a:xfrm>
        </p:spPr>
        <p:txBody>
          <a:bodyPr>
            <a:normAutofit/>
          </a:bodyPr>
          <a:lstStyle/>
          <a:p>
            <a:pPr algn="l">
              <a:spcBef>
                <a:spcPts val="1200"/>
              </a:spcBef>
            </a:pPr>
            <a:r>
              <a:rPr lang="en-US" sz="2400" b="1" dirty="0">
                <a:solidFill>
                  <a:schemeClr val="tx1"/>
                </a:solidFill>
              </a:rPr>
              <a:t>2. QUALITY AND FOOD SAFETY MANAGEMENT SYSTEM</a:t>
            </a:r>
            <a:endParaRPr lang="pt-PT" sz="2400" b="1" dirty="0">
              <a:solidFill>
                <a:schemeClr val="tx1"/>
              </a:solidFill>
            </a:endParaRPr>
          </a:p>
          <a:p>
            <a:pPr algn="l">
              <a:spcBef>
                <a:spcPts val="1200"/>
              </a:spcBef>
            </a:pPr>
            <a:r>
              <a:rPr lang="en-US" sz="2400" b="1" dirty="0">
                <a:solidFill>
                  <a:schemeClr val="tx1"/>
                </a:solidFill>
              </a:rPr>
              <a:t>2.1. Quality Management</a:t>
            </a:r>
            <a:endParaRPr lang="pt-PT" sz="2400" b="1" dirty="0">
              <a:solidFill>
                <a:schemeClr val="tx1"/>
              </a:solidFill>
            </a:endParaRPr>
          </a:p>
          <a:p>
            <a:pPr algn="l">
              <a:spcBef>
                <a:spcPts val="1200"/>
              </a:spcBef>
            </a:pPr>
            <a:r>
              <a:rPr lang="en-US" sz="2400" b="1" dirty="0">
                <a:solidFill>
                  <a:schemeClr val="tx1"/>
                </a:solidFill>
              </a:rPr>
              <a:t>2.1.1. Documentation  requirements</a:t>
            </a:r>
            <a:endParaRPr lang="pt-PT" sz="2400" b="1" dirty="0">
              <a:solidFill>
                <a:schemeClr val="tx1"/>
              </a:solidFill>
            </a:endParaRPr>
          </a:p>
          <a:p>
            <a:pPr algn="l">
              <a:spcBef>
                <a:spcPts val="1200"/>
              </a:spcBef>
            </a:pPr>
            <a:r>
              <a:rPr lang="en-US" sz="2400" b="1" dirty="0">
                <a:solidFill>
                  <a:schemeClr val="tx1"/>
                </a:solidFill>
              </a:rPr>
              <a:t>2.1.2. Record keeping</a:t>
            </a:r>
          </a:p>
          <a:p>
            <a:pPr algn="l">
              <a:spcBef>
                <a:spcPts val="1200"/>
              </a:spcBef>
            </a:pPr>
            <a:endParaRPr lang="en-US" sz="2400" b="1" dirty="0">
              <a:solidFill>
                <a:schemeClr val="tx1"/>
              </a:solidFill>
            </a:endParaRPr>
          </a:p>
          <a:p>
            <a:pPr algn="l">
              <a:spcBef>
                <a:spcPts val="1200"/>
              </a:spcBef>
            </a:pPr>
            <a:r>
              <a:rPr lang="en-US" sz="2400" b="1" dirty="0">
                <a:solidFill>
                  <a:schemeClr val="tx1"/>
                </a:solidFill>
              </a:rPr>
              <a:t>2.2. Food Safety Management</a:t>
            </a:r>
            <a:endParaRPr lang="pt-PT" sz="2400" b="1" dirty="0">
              <a:solidFill>
                <a:schemeClr val="tx1"/>
              </a:solidFill>
            </a:endParaRPr>
          </a:p>
          <a:p>
            <a:pPr algn="l">
              <a:spcBef>
                <a:spcPts val="1200"/>
              </a:spcBef>
            </a:pPr>
            <a:r>
              <a:rPr lang="en-US" sz="2400" b="1" dirty="0">
                <a:solidFill>
                  <a:schemeClr val="tx1"/>
                </a:solidFill>
              </a:rPr>
              <a:t>2.2.1. HACCP system</a:t>
            </a:r>
            <a:endParaRPr lang="pt-PT" sz="2400" b="1" dirty="0">
              <a:solidFill>
                <a:schemeClr val="tx1"/>
              </a:solidFill>
            </a:endParaRPr>
          </a:p>
          <a:p>
            <a:pPr algn="l">
              <a:spcBef>
                <a:spcPts val="1200"/>
              </a:spcBef>
            </a:pPr>
            <a:r>
              <a:rPr lang="en-US" sz="2400" b="1" dirty="0">
                <a:solidFill>
                  <a:schemeClr val="tx1"/>
                </a:solidFill>
              </a:rPr>
              <a:t>2.2.2. HACCP team</a:t>
            </a:r>
            <a:endParaRPr lang="pt-PT" sz="2400" b="1" dirty="0">
              <a:solidFill>
                <a:schemeClr val="tx1"/>
              </a:solidFill>
            </a:endParaRPr>
          </a:p>
          <a:p>
            <a:pPr algn="l">
              <a:spcBef>
                <a:spcPts val="1200"/>
              </a:spcBef>
            </a:pPr>
            <a:r>
              <a:rPr lang="en-US" sz="2400" b="1" dirty="0">
                <a:solidFill>
                  <a:schemeClr val="tx1"/>
                </a:solidFill>
              </a:rPr>
              <a:t>2.2.3. HACCP analysis</a:t>
            </a:r>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43</a:t>
            </a:fld>
            <a:endParaRPr lang="en-US"/>
          </a:p>
        </p:txBody>
      </p:sp>
    </p:spTree>
    <p:extLst>
      <p:ext uri="{BB962C8B-B14F-4D97-AF65-F5344CB8AC3E}">
        <p14:creationId xmlns:p14="http://schemas.microsoft.com/office/powerpoint/2010/main" val="418132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 </a:t>
            </a:r>
            <a:r>
              <a:rPr lang="en-US" sz="2800" b="1" dirty="0">
                <a:solidFill>
                  <a:schemeClr val="tx1"/>
                </a:solidFill>
              </a:rPr>
              <a:t>2.2.3.8. Establish a monitoring system for each CCP (CA Step 9 – Principle 4)</a:t>
            </a:r>
            <a:endParaRPr lang="pt-PT" sz="2800" b="1" dirty="0">
              <a:solidFill>
                <a:schemeClr val="tx1"/>
              </a:solidFill>
            </a:endParaRPr>
          </a:p>
          <a:p>
            <a:pPr marL="0" lvl="2" algn="l">
              <a:lnSpc>
                <a:spcPts val="3600"/>
              </a:lnSpc>
            </a:pPr>
            <a:r>
              <a:rPr lang="en-US" sz="2800" b="1" dirty="0">
                <a:solidFill>
                  <a:srgbClr val="FF0000"/>
                </a:solidFill>
              </a:rPr>
              <a:t>2.2.3.8.1. (KO N° 2): Specific monitoring procedures shall be established for each CCP to detect any loss of control at that CCP. Records of monitoring shall be maintained for a relevant period. Each defined CCP shall be under control. Monitoring and control of each CCP shall be demonstrated by records. The records shall specify the person responsible as well as the date and result of the monitoring activities.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44</a:t>
            </a:fld>
            <a:endParaRPr lang="en-US"/>
          </a:p>
        </p:txBody>
      </p:sp>
    </p:spTree>
    <p:extLst>
      <p:ext uri="{BB962C8B-B14F-4D97-AF65-F5344CB8AC3E}">
        <p14:creationId xmlns:p14="http://schemas.microsoft.com/office/powerpoint/2010/main" val="29825096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lnSpcReduction="10000"/>
          </a:bodyPr>
          <a:lstStyle/>
          <a:p>
            <a:pPr algn="l">
              <a:spcBef>
                <a:spcPts val="1200"/>
              </a:spcBef>
            </a:pPr>
            <a:r>
              <a:rPr lang="en-US" sz="2400" b="1" dirty="0">
                <a:solidFill>
                  <a:schemeClr val="tx1"/>
                </a:solidFill>
              </a:rPr>
              <a:t>3. RESOURCE MANAGEMENT</a:t>
            </a:r>
            <a:endParaRPr lang="pt-PT" sz="2400" b="1" dirty="0">
              <a:solidFill>
                <a:schemeClr val="tx1"/>
              </a:solidFill>
            </a:endParaRPr>
          </a:p>
          <a:p>
            <a:pPr algn="l">
              <a:spcBef>
                <a:spcPts val="1200"/>
              </a:spcBef>
            </a:pPr>
            <a:r>
              <a:rPr lang="en-US" sz="2400" b="1" dirty="0">
                <a:solidFill>
                  <a:schemeClr val="tx1"/>
                </a:solidFill>
              </a:rPr>
              <a:t>3.1. Human resources management</a:t>
            </a:r>
            <a:endParaRPr lang="pt-PT" sz="2400" b="1" dirty="0">
              <a:solidFill>
                <a:schemeClr val="tx1"/>
              </a:solidFill>
            </a:endParaRPr>
          </a:p>
          <a:p>
            <a:pPr algn="l">
              <a:spcBef>
                <a:spcPts val="1200"/>
              </a:spcBef>
            </a:pPr>
            <a:r>
              <a:rPr lang="en-US" sz="2400" b="1" dirty="0">
                <a:solidFill>
                  <a:schemeClr val="tx1"/>
                </a:solidFill>
              </a:rPr>
              <a:t>3.2. Human resources</a:t>
            </a:r>
            <a:endParaRPr lang="pt-PT" sz="2400" b="1" dirty="0">
              <a:solidFill>
                <a:schemeClr val="tx1"/>
              </a:solidFill>
            </a:endParaRPr>
          </a:p>
          <a:p>
            <a:pPr algn="l">
              <a:spcBef>
                <a:spcPts val="1200"/>
              </a:spcBef>
            </a:pPr>
            <a:r>
              <a:rPr lang="en-US" sz="2400" b="1" dirty="0">
                <a:solidFill>
                  <a:schemeClr val="tx1"/>
                </a:solidFill>
              </a:rPr>
              <a:t>3.2.1. Personnel hygiene</a:t>
            </a:r>
            <a:endParaRPr lang="pt-PT" sz="2400" b="1" dirty="0">
              <a:solidFill>
                <a:schemeClr val="tx1"/>
              </a:solidFill>
            </a:endParaRPr>
          </a:p>
          <a:p>
            <a:pPr algn="l">
              <a:spcBef>
                <a:spcPts val="1200"/>
              </a:spcBef>
            </a:pPr>
            <a:r>
              <a:rPr lang="en-US" sz="2400" b="1" dirty="0">
                <a:solidFill>
                  <a:schemeClr val="tx1"/>
                </a:solidFill>
              </a:rPr>
              <a:t>3.2.2. Protective clothing for personnel, contractors and visitors</a:t>
            </a:r>
            <a:endParaRPr lang="pt-PT" sz="2400" b="1" dirty="0">
              <a:solidFill>
                <a:schemeClr val="tx1"/>
              </a:solidFill>
            </a:endParaRPr>
          </a:p>
          <a:p>
            <a:pPr algn="l">
              <a:spcBef>
                <a:spcPts val="1200"/>
              </a:spcBef>
            </a:pPr>
            <a:r>
              <a:rPr lang="en-US" sz="2400" b="1" dirty="0">
                <a:solidFill>
                  <a:schemeClr val="tx1"/>
                </a:solidFill>
              </a:rPr>
              <a:t>3.2.3. Procedures applicable to infectious diseases</a:t>
            </a:r>
            <a:endParaRPr lang="pt-PT" sz="2400" b="1" dirty="0">
              <a:solidFill>
                <a:schemeClr val="tx1"/>
              </a:solidFill>
            </a:endParaRPr>
          </a:p>
          <a:p>
            <a:pPr algn="l">
              <a:spcBef>
                <a:spcPts val="1200"/>
              </a:spcBef>
            </a:pPr>
            <a:r>
              <a:rPr lang="en-US" sz="2400" b="1" dirty="0">
                <a:solidFill>
                  <a:schemeClr val="tx1"/>
                </a:solidFill>
              </a:rPr>
              <a:t>3.3. Training and instruction</a:t>
            </a:r>
            <a:endParaRPr lang="pt-PT" sz="2400" b="1" dirty="0">
              <a:solidFill>
                <a:schemeClr val="tx1"/>
              </a:solidFill>
            </a:endParaRPr>
          </a:p>
          <a:p>
            <a:pPr algn="l">
              <a:spcBef>
                <a:spcPts val="1200"/>
              </a:spcBef>
            </a:pPr>
            <a:r>
              <a:rPr lang="en-US" sz="2400" b="1" dirty="0">
                <a:solidFill>
                  <a:schemeClr val="tx1"/>
                </a:solidFill>
              </a:rPr>
              <a:t>3.4. Sanitary facilities, equipment for personnel hygiene and staff facilities</a:t>
            </a:r>
            <a:endParaRPr lang="pt-PT" sz="2400" b="1" dirty="0">
              <a:solidFill>
                <a:schemeClr val="tx1"/>
              </a:solidFill>
            </a:endParaRP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45</a:t>
            </a:fld>
            <a:endParaRPr lang="en-US"/>
          </a:p>
        </p:txBody>
      </p:sp>
    </p:spTree>
    <p:extLst>
      <p:ext uri="{BB962C8B-B14F-4D97-AF65-F5344CB8AC3E}">
        <p14:creationId xmlns:p14="http://schemas.microsoft.com/office/powerpoint/2010/main" val="51349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143000"/>
            <a:ext cx="7783462" cy="6400799"/>
          </a:xfrm>
        </p:spPr>
        <p:txBody>
          <a:bodyPr>
            <a:noAutofit/>
          </a:bodyPr>
          <a:lstStyle/>
          <a:p>
            <a:pPr marL="0" lvl="2" algn="l">
              <a:lnSpc>
                <a:spcPts val="3600"/>
              </a:lnSpc>
            </a:pPr>
            <a:r>
              <a:rPr lang="en-US" b="1" dirty="0">
                <a:solidFill>
                  <a:schemeClr val="tx1"/>
                </a:solidFill>
              </a:rPr>
              <a:t> </a:t>
            </a:r>
          </a:p>
          <a:p>
            <a:pPr marL="0" lvl="2" algn="l">
              <a:lnSpc>
                <a:spcPts val="3600"/>
              </a:lnSpc>
            </a:pPr>
            <a:endParaRPr lang="pt-PT" b="1" dirty="0">
              <a:solidFill>
                <a:schemeClr val="tx1"/>
              </a:solidFill>
            </a:endParaRPr>
          </a:p>
          <a:p>
            <a:pPr marL="0" lvl="2" algn="l">
              <a:lnSpc>
                <a:spcPts val="3600"/>
              </a:lnSpc>
            </a:pPr>
            <a:r>
              <a:rPr lang="en-US" sz="2800" b="1" dirty="0">
                <a:solidFill>
                  <a:srgbClr val="FF0000"/>
                </a:solidFill>
              </a:rPr>
              <a:t>3.2.1.2. (KO N° 3): The requirements for personnel hygiene shall be in place and applied by all relevant personnel, contractors and visitors.</a:t>
            </a:r>
            <a:endParaRPr lang="pt-PT" sz="2800" b="1" dirty="0">
              <a:solidFill>
                <a:srgbClr val="FF0000"/>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46</a:t>
            </a:fld>
            <a:endParaRPr lang="en-US"/>
          </a:p>
        </p:txBody>
      </p:sp>
    </p:spTree>
    <p:extLst>
      <p:ext uri="{BB962C8B-B14F-4D97-AF65-F5344CB8AC3E}">
        <p14:creationId xmlns:p14="http://schemas.microsoft.com/office/powerpoint/2010/main" val="4930829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fontScale="25000" lnSpcReduction="20000"/>
          </a:bodyPr>
          <a:lstStyle/>
          <a:p>
            <a:pPr algn="l">
              <a:spcBef>
                <a:spcPts val="1200"/>
              </a:spcBef>
            </a:pPr>
            <a:endParaRPr lang="en-US" sz="9600" b="1" dirty="0">
              <a:solidFill>
                <a:schemeClr val="tx1"/>
              </a:solidFill>
            </a:endParaRPr>
          </a:p>
          <a:p>
            <a:pPr algn="l">
              <a:spcBef>
                <a:spcPts val="1200"/>
              </a:spcBef>
            </a:pPr>
            <a:r>
              <a:rPr lang="en-US" sz="9600" b="1" dirty="0">
                <a:solidFill>
                  <a:schemeClr val="tx1"/>
                </a:solidFill>
              </a:rPr>
              <a:t>4. PLANNING AND PRODUCTION PROCESS</a:t>
            </a:r>
            <a:endParaRPr lang="pt-PT" sz="9600" b="1" dirty="0">
              <a:solidFill>
                <a:schemeClr val="tx1"/>
              </a:solidFill>
            </a:endParaRPr>
          </a:p>
          <a:p>
            <a:pPr algn="l">
              <a:spcBef>
                <a:spcPts val="1200"/>
              </a:spcBef>
            </a:pPr>
            <a:r>
              <a:rPr lang="en-US" sz="9600" b="1" dirty="0">
                <a:solidFill>
                  <a:schemeClr val="tx1"/>
                </a:solidFill>
              </a:rPr>
              <a:t>4.1. Contract agreement</a:t>
            </a:r>
            <a:endParaRPr lang="pt-PT" sz="9600" b="1" dirty="0">
              <a:solidFill>
                <a:schemeClr val="tx1"/>
              </a:solidFill>
            </a:endParaRPr>
          </a:p>
          <a:p>
            <a:pPr algn="l">
              <a:spcBef>
                <a:spcPts val="1200"/>
              </a:spcBef>
            </a:pPr>
            <a:r>
              <a:rPr lang="en-US" sz="9600" b="1" dirty="0">
                <a:solidFill>
                  <a:schemeClr val="tx1"/>
                </a:solidFill>
              </a:rPr>
              <a:t>4.2. Specifications and formulas</a:t>
            </a:r>
            <a:endParaRPr lang="pt-PT" sz="9600" b="1" dirty="0">
              <a:solidFill>
                <a:schemeClr val="tx1"/>
              </a:solidFill>
            </a:endParaRPr>
          </a:p>
          <a:p>
            <a:pPr algn="l">
              <a:spcBef>
                <a:spcPts val="1200"/>
              </a:spcBef>
            </a:pPr>
            <a:r>
              <a:rPr lang="en-US" sz="9600" b="1" dirty="0">
                <a:solidFill>
                  <a:schemeClr val="tx1"/>
                </a:solidFill>
              </a:rPr>
              <a:t>4.2.1. Specifications</a:t>
            </a:r>
            <a:endParaRPr lang="pt-PT" sz="9600" b="1" dirty="0">
              <a:solidFill>
                <a:schemeClr val="tx1"/>
              </a:solidFill>
            </a:endParaRPr>
          </a:p>
          <a:p>
            <a:pPr algn="l">
              <a:spcBef>
                <a:spcPts val="1200"/>
              </a:spcBef>
            </a:pPr>
            <a:r>
              <a:rPr lang="en-US" sz="9600" b="1" dirty="0">
                <a:solidFill>
                  <a:schemeClr val="tx1"/>
                </a:solidFill>
              </a:rPr>
              <a:t>4.2.2. Formula/recipes</a:t>
            </a:r>
            <a:endParaRPr lang="pt-PT" sz="9600" b="1" dirty="0">
              <a:solidFill>
                <a:schemeClr val="tx1"/>
              </a:solidFill>
            </a:endParaRPr>
          </a:p>
          <a:p>
            <a:pPr algn="l">
              <a:spcBef>
                <a:spcPts val="1200"/>
              </a:spcBef>
            </a:pPr>
            <a:r>
              <a:rPr lang="en-US" sz="9600" b="1" dirty="0">
                <a:solidFill>
                  <a:schemeClr val="tx1"/>
                </a:solidFill>
              </a:rPr>
              <a:t>4.3. Product development/Product modification/Modification of production processes</a:t>
            </a:r>
            <a:endParaRPr lang="pt-PT" sz="9600" b="1" dirty="0">
              <a:solidFill>
                <a:schemeClr val="tx1"/>
              </a:solidFill>
            </a:endParaRPr>
          </a:p>
          <a:p>
            <a:pPr algn="l">
              <a:spcBef>
                <a:spcPts val="1200"/>
              </a:spcBef>
            </a:pPr>
            <a:r>
              <a:rPr lang="en-US" sz="9600" b="1" dirty="0">
                <a:solidFill>
                  <a:schemeClr val="tx1"/>
                </a:solidFill>
              </a:rPr>
              <a:t>4.4. Purchasing</a:t>
            </a:r>
            <a:endParaRPr lang="pt-PT" sz="9600" b="1" dirty="0">
              <a:solidFill>
                <a:schemeClr val="tx1"/>
              </a:solidFill>
            </a:endParaRPr>
          </a:p>
          <a:p>
            <a:pPr algn="l">
              <a:spcBef>
                <a:spcPts val="1200"/>
              </a:spcBef>
            </a:pPr>
            <a:r>
              <a:rPr lang="en-US" sz="9600" b="1" dirty="0">
                <a:solidFill>
                  <a:schemeClr val="tx1"/>
                </a:solidFill>
              </a:rPr>
              <a:t>4.5. Product packaging</a:t>
            </a:r>
            <a:endParaRPr lang="pt-PT" sz="96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47</a:t>
            </a:fld>
            <a:endParaRPr lang="en-US"/>
          </a:p>
        </p:txBody>
      </p:sp>
    </p:spTree>
    <p:extLst>
      <p:ext uri="{BB962C8B-B14F-4D97-AF65-F5344CB8AC3E}">
        <p14:creationId xmlns:p14="http://schemas.microsoft.com/office/powerpoint/2010/main" val="22247301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4.2.1.2. (KO N° 4): Specifications shall be available and in place for all raw materials (raw materials/ ingredients, additives, packaging materials, rework). Specifications shall be up to date, unambiguous and be in compliance with legal requirements and, if existing, with customer requirements.</a:t>
            </a:r>
          </a:p>
          <a:p>
            <a:pPr marL="0" lvl="2" algn="l">
              <a:lnSpc>
                <a:spcPts val="3600"/>
              </a:lnSpc>
            </a:pPr>
            <a:endParaRPr lang="en-US" b="1" dirty="0">
              <a:solidFill>
                <a:srgbClr val="FF0000"/>
              </a:solidFill>
            </a:endParaRPr>
          </a:p>
          <a:p>
            <a:pPr marL="0" lvl="2" algn="l">
              <a:lnSpc>
                <a:spcPts val="3600"/>
              </a:lnSpc>
            </a:pP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48</a:t>
            </a:fld>
            <a:endParaRPr lang="en-US"/>
          </a:p>
        </p:txBody>
      </p:sp>
    </p:spTree>
    <p:extLst>
      <p:ext uri="{BB962C8B-B14F-4D97-AF65-F5344CB8AC3E}">
        <p14:creationId xmlns:p14="http://schemas.microsoft.com/office/powerpoint/2010/main" val="17084986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sz="2800" b="1" dirty="0">
              <a:solidFill>
                <a:schemeClr val="tx1"/>
              </a:solidFill>
            </a:endParaRPr>
          </a:p>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4.2.2.1. (KO N° 5): Where there are customer agreements in relation to the product formula/recipe and technological requirements, these shall be complied with.</a:t>
            </a:r>
            <a:endParaRPr lang="pt-PT" sz="2800" b="1" dirty="0">
              <a:solidFill>
                <a:srgbClr val="FF0000"/>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49</a:t>
            </a:fld>
            <a:endParaRPr lang="en-US"/>
          </a:p>
        </p:txBody>
      </p:sp>
    </p:spTree>
    <p:extLst>
      <p:ext uri="{BB962C8B-B14F-4D97-AF65-F5344CB8AC3E}">
        <p14:creationId xmlns:p14="http://schemas.microsoft.com/office/powerpoint/2010/main" val="3161718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endParaRPr lang="en-US" sz="2400" b="1" dirty="0">
              <a:solidFill>
                <a:schemeClr val="tx1"/>
              </a:solidFill>
            </a:endParaRPr>
          </a:p>
          <a:p>
            <a:pPr algn="l">
              <a:lnSpc>
                <a:spcPts val="3600"/>
              </a:lnSpc>
              <a:spcBef>
                <a:spcPts val="1800"/>
              </a:spcBef>
            </a:pPr>
            <a:r>
              <a:rPr lang="en-US" sz="2400" b="1" dirty="0">
                <a:solidFill>
                  <a:schemeClr val="tx1"/>
                </a:solidFill>
              </a:rPr>
              <a:t>The ever-rising demands of consumers, the increasing liabilities of retailers, wholesalers and food services, the increasing of legal requirements and the </a:t>
            </a:r>
            <a:r>
              <a:rPr lang="en-US" sz="2400" b="1" dirty="0" err="1">
                <a:solidFill>
                  <a:schemeClr val="tx1"/>
                </a:solidFill>
              </a:rPr>
              <a:t>globalisation</a:t>
            </a:r>
            <a:r>
              <a:rPr lang="en-US" sz="2400" b="1" dirty="0">
                <a:solidFill>
                  <a:schemeClr val="tx1"/>
                </a:solidFill>
              </a:rPr>
              <a:t> of product supply, all made it essential to develop a uniform quality assurance and food safety Standard. Also, a solution had to be found to reduce the time associated with a multitude of audits for involved stakeholders.</a:t>
            </a:r>
            <a:endParaRPr lang="pt-PT" sz="24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a:t>
            </a:fld>
            <a:endParaRPr lang="en-US"/>
          </a:p>
        </p:txBody>
      </p:sp>
    </p:spTree>
    <p:extLst>
      <p:ext uri="{BB962C8B-B14F-4D97-AF65-F5344CB8AC3E}">
        <p14:creationId xmlns:p14="http://schemas.microsoft.com/office/powerpoint/2010/main" val="41693595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a:bodyPr>
          <a:lstStyle/>
          <a:p>
            <a:pPr algn="l">
              <a:spcBef>
                <a:spcPts val="1200"/>
              </a:spcBef>
            </a:pPr>
            <a:r>
              <a:rPr lang="en-US" sz="2400" b="1" dirty="0">
                <a:solidFill>
                  <a:schemeClr val="tx1"/>
                </a:solidFill>
              </a:rPr>
              <a:t>4.6. Factory location</a:t>
            </a:r>
            <a:endParaRPr lang="pt-PT" sz="2400" b="1" dirty="0">
              <a:solidFill>
                <a:schemeClr val="tx1"/>
              </a:solidFill>
            </a:endParaRPr>
          </a:p>
          <a:p>
            <a:pPr algn="l">
              <a:spcBef>
                <a:spcPts val="1200"/>
              </a:spcBef>
            </a:pPr>
            <a:r>
              <a:rPr lang="en-US" sz="2400" b="1" dirty="0">
                <a:solidFill>
                  <a:schemeClr val="tx1"/>
                </a:solidFill>
              </a:rPr>
              <a:t>4.7. Factory Exterior</a:t>
            </a:r>
            <a:endParaRPr lang="pt-PT" sz="2400" b="1" dirty="0">
              <a:solidFill>
                <a:schemeClr val="tx1"/>
              </a:solidFill>
            </a:endParaRPr>
          </a:p>
          <a:p>
            <a:pPr algn="l">
              <a:spcBef>
                <a:spcPts val="1200"/>
              </a:spcBef>
            </a:pPr>
            <a:r>
              <a:rPr lang="en-US" sz="2400" b="1" dirty="0">
                <a:solidFill>
                  <a:schemeClr val="tx1"/>
                </a:solidFill>
              </a:rPr>
              <a:t>4.8. Plant layout and process flows</a:t>
            </a:r>
            <a:endParaRPr lang="pt-PT" sz="2400" b="1" dirty="0">
              <a:solidFill>
                <a:schemeClr val="tx1"/>
              </a:solidFill>
            </a:endParaRPr>
          </a:p>
          <a:p>
            <a:pPr algn="l">
              <a:spcBef>
                <a:spcPts val="1200"/>
              </a:spcBef>
            </a:pPr>
            <a:r>
              <a:rPr lang="en-US" sz="2400" b="1" dirty="0">
                <a:solidFill>
                  <a:schemeClr val="tx1"/>
                </a:solidFill>
              </a:rPr>
              <a:t>4.9. Constructional requirements for production and storage areas</a:t>
            </a:r>
            <a:endParaRPr lang="pt-PT" sz="2400" b="1" dirty="0">
              <a:solidFill>
                <a:schemeClr val="tx1"/>
              </a:solidFill>
            </a:endParaRPr>
          </a:p>
          <a:p>
            <a:pPr algn="l">
              <a:spcBef>
                <a:spcPts val="1200"/>
              </a:spcBef>
            </a:pPr>
            <a:r>
              <a:rPr lang="en-US" sz="2400" b="1" dirty="0">
                <a:solidFill>
                  <a:schemeClr val="tx1"/>
                </a:solidFill>
              </a:rPr>
              <a:t>4.9.1. Constructional  requirements</a:t>
            </a:r>
            <a:endParaRPr lang="pt-PT" sz="2400" b="1" dirty="0">
              <a:solidFill>
                <a:schemeClr val="tx1"/>
              </a:solidFill>
            </a:endParaRPr>
          </a:p>
          <a:p>
            <a:pPr algn="l">
              <a:spcBef>
                <a:spcPts val="1200"/>
              </a:spcBef>
            </a:pPr>
            <a:r>
              <a:rPr lang="en-US" sz="2400" b="1" dirty="0">
                <a:solidFill>
                  <a:schemeClr val="tx1"/>
                </a:solidFill>
              </a:rPr>
              <a:t>4.9.2. Walls</a:t>
            </a:r>
            <a:endParaRPr lang="pt-PT" sz="2400" b="1" dirty="0">
              <a:solidFill>
                <a:schemeClr val="tx1"/>
              </a:solidFill>
            </a:endParaRPr>
          </a:p>
          <a:p>
            <a:pPr algn="l">
              <a:spcBef>
                <a:spcPts val="1200"/>
              </a:spcBef>
            </a:pPr>
            <a:r>
              <a:rPr lang="en-US" sz="2400" b="1" dirty="0">
                <a:solidFill>
                  <a:schemeClr val="tx1"/>
                </a:solidFill>
              </a:rPr>
              <a:t>4.9.3. Floors</a:t>
            </a:r>
            <a:endParaRPr lang="pt-PT" sz="2400" b="1" dirty="0">
              <a:solidFill>
                <a:schemeClr val="tx1"/>
              </a:solidFill>
            </a:endParaRPr>
          </a:p>
          <a:p>
            <a:pPr algn="l">
              <a:spcBef>
                <a:spcPts val="1200"/>
              </a:spcBef>
            </a:pPr>
            <a:r>
              <a:rPr lang="en-US" sz="2400" b="1" dirty="0">
                <a:solidFill>
                  <a:schemeClr val="tx1"/>
                </a:solidFill>
              </a:rPr>
              <a:t>4.9.4. Ceilings/Overheads</a:t>
            </a:r>
          </a:p>
          <a:p>
            <a:pPr algn="l">
              <a:spcBef>
                <a:spcPts val="1200"/>
              </a:spcBef>
            </a:pPr>
            <a:endParaRPr lang="pt-PT"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50</a:t>
            </a:fld>
            <a:endParaRPr lang="en-US"/>
          </a:p>
        </p:txBody>
      </p:sp>
    </p:spTree>
    <p:extLst>
      <p:ext uri="{BB962C8B-B14F-4D97-AF65-F5344CB8AC3E}">
        <p14:creationId xmlns:p14="http://schemas.microsoft.com/office/powerpoint/2010/main" val="34255950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a:bodyPr>
          <a:lstStyle/>
          <a:p>
            <a:pPr algn="l">
              <a:spcBef>
                <a:spcPts val="1200"/>
              </a:spcBef>
            </a:pPr>
            <a:r>
              <a:rPr lang="en-US" sz="2400" b="1" dirty="0">
                <a:solidFill>
                  <a:schemeClr val="tx1"/>
                </a:solidFill>
              </a:rPr>
              <a:t>4.9.5. Windows and other openings</a:t>
            </a:r>
            <a:endParaRPr lang="pt-PT" sz="2400" b="1" dirty="0">
              <a:solidFill>
                <a:schemeClr val="tx1"/>
              </a:solidFill>
            </a:endParaRPr>
          </a:p>
          <a:p>
            <a:pPr algn="l">
              <a:spcBef>
                <a:spcPts val="1200"/>
              </a:spcBef>
            </a:pPr>
            <a:r>
              <a:rPr lang="en-US" sz="2400" b="1" dirty="0">
                <a:solidFill>
                  <a:schemeClr val="tx1"/>
                </a:solidFill>
              </a:rPr>
              <a:t>4.9.6. Doors and gates</a:t>
            </a:r>
          </a:p>
          <a:p>
            <a:pPr algn="l">
              <a:spcBef>
                <a:spcPts val="1200"/>
              </a:spcBef>
            </a:pPr>
            <a:r>
              <a:rPr lang="en-US" sz="2400" b="1" dirty="0">
                <a:solidFill>
                  <a:schemeClr val="tx1"/>
                </a:solidFill>
              </a:rPr>
              <a:t>4.9.7. Lighting</a:t>
            </a:r>
            <a:endParaRPr lang="pt-PT" sz="2400" b="1" dirty="0">
              <a:solidFill>
                <a:schemeClr val="tx1"/>
              </a:solidFill>
            </a:endParaRPr>
          </a:p>
          <a:p>
            <a:pPr algn="l">
              <a:spcBef>
                <a:spcPts val="1200"/>
              </a:spcBef>
            </a:pPr>
            <a:r>
              <a:rPr lang="en-US" sz="2400" b="1" dirty="0">
                <a:solidFill>
                  <a:schemeClr val="tx1"/>
                </a:solidFill>
              </a:rPr>
              <a:t>4.9.8. Air conditioning/Ventilation</a:t>
            </a:r>
            <a:endParaRPr lang="pt-PT" sz="2400" b="1" dirty="0">
              <a:solidFill>
                <a:schemeClr val="tx1"/>
              </a:solidFill>
            </a:endParaRPr>
          </a:p>
          <a:p>
            <a:pPr algn="l">
              <a:spcBef>
                <a:spcPts val="1200"/>
              </a:spcBef>
            </a:pPr>
            <a:r>
              <a:rPr lang="en-US" sz="2400" b="1" dirty="0">
                <a:solidFill>
                  <a:schemeClr val="tx1"/>
                </a:solidFill>
              </a:rPr>
              <a:t>4.9.9. Water supply</a:t>
            </a:r>
            <a:endParaRPr lang="pt-PT" sz="2400" b="1" dirty="0">
              <a:solidFill>
                <a:schemeClr val="tx1"/>
              </a:solidFill>
            </a:endParaRPr>
          </a:p>
          <a:p>
            <a:pPr algn="l">
              <a:spcBef>
                <a:spcPts val="1200"/>
              </a:spcBef>
            </a:pPr>
            <a:r>
              <a:rPr lang="en-US" sz="2400" b="1" dirty="0">
                <a:solidFill>
                  <a:schemeClr val="tx1"/>
                </a:solidFill>
              </a:rPr>
              <a:t>4.9.10. Compressed air</a:t>
            </a:r>
            <a:endParaRPr lang="pt-PT" sz="2400" b="1" dirty="0">
              <a:solidFill>
                <a:schemeClr val="tx1"/>
              </a:solidFill>
            </a:endParaRPr>
          </a:p>
          <a:p>
            <a:pPr algn="l">
              <a:spcBef>
                <a:spcPts val="1200"/>
              </a:spcBef>
            </a:pPr>
            <a:r>
              <a:rPr lang="en-US" sz="2400" b="1" dirty="0">
                <a:solidFill>
                  <a:schemeClr val="tx1"/>
                </a:solidFill>
              </a:rPr>
              <a:t>4.10. Cleaning and disinfection</a:t>
            </a:r>
            <a:endParaRPr lang="pt-PT" sz="2400" b="1" dirty="0">
              <a:solidFill>
                <a:schemeClr val="tx1"/>
              </a:solidFill>
            </a:endParaRPr>
          </a:p>
          <a:p>
            <a:pPr algn="l">
              <a:spcBef>
                <a:spcPts val="1200"/>
              </a:spcBef>
            </a:pPr>
            <a:r>
              <a:rPr lang="en-US" sz="2400" b="1" dirty="0">
                <a:solidFill>
                  <a:schemeClr val="tx1"/>
                </a:solidFill>
              </a:rPr>
              <a:t>4.11. Waste disposal</a:t>
            </a: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pPr algn="l">
              <a:spcBef>
                <a:spcPts val="1200"/>
              </a:spcBef>
            </a:pPr>
            <a:endParaRPr lang="pt-PT"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51</a:t>
            </a:fld>
            <a:endParaRPr lang="en-US"/>
          </a:p>
        </p:txBody>
      </p:sp>
    </p:spTree>
    <p:extLst>
      <p:ext uri="{BB962C8B-B14F-4D97-AF65-F5344CB8AC3E}">
        <p14:creationId xmlns:p14="http://schemas.microsoft.com/office/powerpoint/2010/main" val="8634778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fontScale="25000" lnSpcReduction="20000"/>
          </a:bodyPr>
          <a:lstStyle/>
          <a:p>
            <a:pPr algn="l">
              <a:spcBef>
                <a:spcPts val="1200"/>
              </a:spcBef>
            </a:pPr>
            <a:r>
              <a:rPr lang="en-US" sz="9600" b="1" dirty="0">
                <a:solidFill>
                  <a:schemeClr val="tx1"/>
                </a:solidFill>
              </a:rPr>
              <a:t>4.12. Risk of foreign material, metal, broken glass and wood</a:t>
            </a:r>
            <a:endParaRPr lang="pt-PT" sz="9600" b="1" dirty="0">
              <a:solidFill>
                <a:schemeClr val="tx1"/>
              </a:solidFill>
            </a:endParaRPr>
          </a:p>
          <a:p>
            <a:pPr algn="l">
              <a:spcBef>
                <a:spcPts val="1200"/>
              </a:spcBef>
            </a:pPr>
            <a:r>
              <a:rPr lang="en-US" sz="9600" b="1" dirty="0">
                <a:solidFill>
                  <a:schemeClr val="tx1"/>
                </a:solidFill>
              </a:rPr>
              <a:t>4.13. Pest monitoring/Pest control</a:t>
            </a:r>
            <a:endParaRPr lang="pt-PT" sz="9600" b="1" dirty="0">
              <a:solidFill>
                <a:schemeClr val="tx1"/>
              </a:solidFill>
            </a:endParaRPr>
          </a:p>
          <a:p>
            <a:pPr algn="l">
              <a:spcBef>
                <a:spcPts val="1200"/>
              </a:spcBef>
            </a:pPr>
            <a:r>
              <a:rPr lang="en-US" sz="9600" b="1" dirty="0">
                <a:solidFill>
                  <a:schemeClr val="tx1"/>
                </a:solidFill>
              </a:rPr>
              <a:t>4.14. Receipt of goods and storage</a:t>
            </a:r>
            <a:endParaRPr lang="pt-PT" sz="9600" b="1" dirty="0">
              <a:solidFill>
                <a:schemeClr val="tx1"/>
              </a:solidFill>
            </a:endParaRPr>
          </a:p>
          <a:p>
            <a:pPr algn="l">
              <a:spcBef>
                <a:spcPts val="1200"/>
              </a:spcBef>
            </a:pPr>
            <a:r>
              <a:rPr lang="en-US" sz="9600" b="1" dirty="0">
                <a:solidFill>
                  <a:schemeClr val="tx1"/>
                </a:solidFill>
              </a:rPr>
              <a:t>4.15. Transport</a:t>
            </a:r>
            <a:endParaRPr lang="pt-PT" sz="9600" b="1" dirty="0">
              <a:solidFill>
                <a:schemeClr val="tx1"/>
              </a:solidFill>
            </a:endParaRPr>
          </a:p>
          <a:p>
            <a:pPr algn="l">
              <a:spcBef>
                <a:spcPts val="1200"/>
              </a:spcBef>
            </a:pPr>
            <a:r>
              <a:rPr lang="en-US" sz="9600" b="1" dirty="0">
                <a:solidFill>
                  <a:schemeClr val="tx1"/>
                </a:solidFill>
              </a:rPr>
              <a:t>4.16. Maintenance and repair</a:t>
            </a:r>
            <a:endParaRPr lang="pt-PT" sz="9600" b="1" dirty="0">
              <a:solidFill>
                <a:schemeClr val="tx1"/>
              </a:solidFill>
            </a:endParaRPr>
          </a:p>
          <a:p>
            <a:pPr algn="l">
              <a:spcBef>
                <a:spcPts val="1200"/>
              </a:spcBef>
            </a:pPr>
            <a:r>
              <a:rPr lang="en-US" sz="9600" b="1" dirty="0">
                <a:solidFill>
                  <a:schemeClr val="tx1"/>
                </a:solidFill>
              </a:rPr>
              <a:t>4.17. Equipment</a:t>
            </a:r>
            <a:endParaRPr lang="pt-PT" sz="9600" b="1" dirty="0">
              <a:solidFill>
                <a:schemeClr val="tx1"/>
              </a:solidFill>
            </a:endParaRPr>
          </a:p>
          <a:p>
            <a:pPr algn="l">
              <a:spcBef>
                <a:spcPts val="1200"/>
              </a:spcBef>
            </a:pPr>
            <a:r>
              <a:rPr lang="en-US" sz="9600" b="1" dirty="0">
                <a:solidFill>
                  <a:schemeClr val="tx1"/>
                </a:solidFill>
              </a:rPr>
              <a:t>4.18. Traceability (including GMOs and allergens)</a:t>
            </a:r>
            <a:endParaRPr lang="pt-PT" sz="9600" b="1" dirty="0">
              <a:solidFill>
                <a:schemeClr val="tx1"/>
              </a:solidFill>
            </a:endParaRPr>
          </a:p>
          <a:p>
            <a:pPr algn="l">
              <a:spcBef>
                <a:spcPts val="1200"/>
              </a:spcBef>
            </a:pPr>
            <a:r>
              <a:rPr lang="en-US" sz="9600" b="1" dirty="0">
                <a:solidFill>
                  <a:schemeClr val="tx1"/>
                </a:solidFill>
              </a:rPr>
              <a:t>4.19. Genetically modified organisms (GMOs)</a:t>
            </a:r>
            <a:endParaRPr lang="pt-PT" sz="9600" b="1" dirty="0">
              <a:solidFill>
                <a:schemeClr val="tx1"/>
              </a:solidFill>
            </a:endParaRPr>
          </a:p>
          <a:p>
            <a:pPr algn="l">
              <a:spcBef>
                <a:spcPts val="1200"/>
              </a:spcBef>
            </a:pPr>
            <a:r>
              <a:rPr lang="en-US" sz="9600" b="1" dirty="0">
                <a:solidFill>
                  <a:schemeClr val="tx1"/>
                </a:solidFill>
              </a:rPr>
              <a:t>4.20. Allergens and specific conditions of production</a:t>
            </a:r>
            <a:endParaRPr lang="pt-PT" sz="9600" b="1" dirty="0">
              <a:solidFill>
                <a:schemeClr val="tx1"/>
              </a:solidFill>
            </a:endParaRPr>
          </a:p>
          <a:p>
            <a:pPr algn="l">
              <a:spcBef>
                <a:spcPts val="1200"/>
              </a:spcBef>
            </a:pPr>
            <a:r>
              <a:rPr lang="en-US" sz="9600" b="1" dirty="0">
                <a:solidFill>
                  <a:schemeClr val="tx1"/>
                </a:solidFill>
              </a:rPr>
              <a:t>4.21. Food Fraud</a:t>
            </a:r>
            <a:endParaRPr lang="pt-PT" sz="9600" b="1" dirty="0">
              <a:solidFill>
                <a:schemeClr val="tx1"/>
              </a:solidFill>
            </a:endParaRP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52</a:t>
            </a:fld>
            <a:endParaRPr lang="en-US"/>
          </a:p>
        </p:txBody>
      </p:sp>
    </p:spTree>
    <p:extLst>
      <p:ext uri="{BB962C8B-B14F-4D97-AF65-F5344CB8AC3E}">
        <p14:creationId xmlns:p14="http://schemas.microsoft.com/office/powerpoint/2010/main" val="7240688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4.12.1. (KO N° 6): Based on hazard analysis and assessment of associated risks, procedures shall be in place to avoid contamination with foreign material. Contaminated products shall be treated as non-conforming products.</a:t>
            </a: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53</a:t>
            </a:fld>
            <a:endParaRPr lang="en-US"/>
          </a:p>
        </p:txBody>
      </p:sp>
    </p:spTree>
    <p:extLst>
      <p:ext uri="{BB962C8B-B14F-4D97-AF65-F5344CB8AC3E}">
        <p14:creationId xmlns:p14="http://schemas.microsoft.com/office/powerpoint/2010/main" val="8941093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371600"/>
            <a:ext cx="8382000" cy="6172200"/>
          </a:xfrm>
        </p:spPr>
        <p:txBody>
          <a:bodyPr>
            <a:noAutofit/>
          </a:bodyPr>
          <a:lstStyle/>
          <a:p>
            <a:pPr marL="0" lvl="2" algn="l">
              <a:lnSpc>
                <a:spcPts val="3600"/>
              </a:lnSpc>
            </a:pPr>
            <a:r>
              <a:rPr lang="en-US" sz="3200" b="1" dirty="0">
                <a:solidFill>
                  <a:schemeClr val="tx1"/>
                </a:solidFill>
              </a:rPr>
              <a:t>4.18. Traceability (including GMOs and allergens)</a:t>
            </a:r>
            <a:endParaRPr lang="pt-PT" sz="3200" b="1" dirty="0">
              <a:solidFill>
                <a:schemeClr val="tx1"/>
              </a:solidFill>
            </a:endParaRPr>
          </a:p>
          <a:p>
            <a:pPr marL="0" lvl="2" algn="l">
              <a:lnSpc>
                <a:spcPts val="3600"/>
              </a:lnSpc>
            </a:pPr>
            <a:r>
              <a:rPr lang="en-US" sz="2600" b="1" dirty="0">
                <a:solidFill>
                  <a:srgbClr val="FF0000"/>
                </a:solidFill>
              </a:rPr>
              <a:t>4.18.1 (KO N° 7): A traceability system shall be in place which enables the identification of product lots and their relation to batches of raw materials, packaging in direct contact with food, packaging intended or expected to be in direct contact with food. The traceability system shall incorporate all relevant receiving processing and distribution records. Traceability shall be ensured and documented until delivery to the customer.</a:t>
            </a:r>
            <a:endParaRPr lang="pt-PT" sz="2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54</a:t>
            </a:fld>
            <a:endParaRPr lang="en-US"/>
          </a:p>
        </p:txBody>
      </p:sp>
    </p:spTree>
    <p:extLst>
      <p:ext uri="{BB962C8B-B14F-4D97-AF65-F5344CB8AC3E}">
        <p14:creationId xmlns:p14="http://schemas.microsoft.com/office/powerpoint/2010/main" val="37861258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a:bodyPr>
          <a:lstStyle/>
          <a:p>
            <a:pPr algn="l">
              <a:spcBef>
                <a:spcPts val="1200"/>
              </a:spcBef>
            </a:pPr>
            <a:endParaRPr lang="pt-PT" sz="2400" b="1" dirty="0">
              <a:solidFill>
                <a:schemeClr val="tx1"/>
              </a:solidFill>
            </a:endParaRPr>
          </a:p>
          <a:p>
            <a:pPr algn="l">
              <a:spcBef>
                <a:spcPts val="1200"/>
              </a:spcBef>
            </a:pPr>
            <a:r>
              <a:rPr lang="pt-PT" sz="2400" b="1" dirty="0">
                <a:solidFill>
                  <a:schemeClr val="tx1"/>
                </a:solidFill>
              </a:rPr>
              <a:t>5. </a:t>
            </a:r>
            <a:r>
              <a:rPr lang="en-US" sz="2400" b="1" dirty="0">
                <a:solidFill>
                  <a:schemeClr val="tx1"/>
                </a:solidFill>
              </a:rPr>
              <a:t>MEASUREMENTS, ANALYSIS, IMPROVEMENTS</a:t>
            </a:r>
            <a:endParaRPr lang="pt-PT" sz="2400" b="1" dirty="0">
              <a:solidFill>
                <a:schemeClr val="tx1"/>
              </a:solidFill>
            </a:endParaRPr>
          </a:p>
          <a:p>
            <a:pPr algn="l">
              <a:spcBef>
                <a:spcPts val="1200"/>
              </a:spcBef>
            </a:pPr>
            <a:r>
              <a:rPr lang="en-US" sz="2400" b="1" dirty="0">
                <a:solidFill>
                  <a:schemeClr val="tx1"/>
                </a:solidFill>
              </a:rPr>
              <a:t>5.1. Internal audits</a:t>
            </a:r>
            <a:endParaRPr lang="pt-PT" sz="2400" b="1" dirty="0">
              <a:solidFill>
                <a:schemeClr val="tx1"/>
              </a:solidFill>
            </a:endParaRPr>
          </a:p>
          <a:p>
            <a:pPr algn="l">
              <a:spcBef>
                <a:spcPts val="1200"/>
              </a:spcBef>
            </a:pPr>
            <a:r>
              <a:rPr lang="en-US" sz="2400" b="1" dirty="0">
                <a:solidFill>
                  <a:schemeClr val="tx1"/>
                </a:solidFill>
              </a:rPr>
              <a:t>5.2. Site factory inspections</a:t>
            </a:r>
            <a:endParaRPr lang="pt-PT" sz="2400" b="1" dirty="0">
              <a:solidFill>
                <a:schemeClr val="tx1"/>
              </a:solidFill>
            </a:endParaRPr>
          </a:p>
          <a:p>
            <a:pPr algn="l">
              <a:spcBef>
                <a:spcPts val="1200"/>
              </a:spcBef>
            </a:pPr>
            <a:r>
              <a:rPr lang="en-US" sz="2400" b="1" dirty="0">
                <a:solidFill>
                  <a:schemeClr val="tx1"/>
                </a:solidFill>
              </a:rPr>
              <a:t>5.3. Process validation and control</a:t>
            </a:r>
            <a:endParaRPr lang="pt-PT" sz="2400" b="1" dirty="0">
              <a:solidFill>
                <a:schemeClr val="tx1"/>
              </a:solidFill>
            </a:endParaRPr>
          </a:p>
          <a:p>
            <a:pPr algn="l">
              <a:spcBef>
                <a:spcPts val="1200"/>
              </a:spcBef>
            </a:pPr>
            <a:r>
              <a:rPr lang="en-US" sz="2400" b="1" dirty="0">
                <a:solidFill>
                  <a:schemeClr val="tx1"/>
                </a:solidFill>
              </a:rPr>
              <a:t>5.4. Calibration, adjustment and checking of measuring</a:t>
            </a:r>
            <a:endParaRPr lang="pt-PT" sz="2400" b="1" dirty="0">
              <a:solidFill>
                <a:schemeClr val="tx1"/>
              </a:solidFill>
            </a:endParaRPr>
          </a:p>
          <a:p>
            <a:pPr algn="l">
              <a:spcBef>
                <a:spcPts val="1200"/>
              </a:spcBef>
            </a:pPr>
            <a:r>
              <a:rPr lang="en-US" sz="2400" b="1" dirty="0">
                <a:solidFill>
                  <a:schemeClr val="tx1"/>
                </a:solidFill>
              </a:rPr>
              <a:t>and monitoring devices</a:t>
            </a:r>
            <a:endParaRPr lang="pt-PT" sz="2400" b="1" dirty="0">
              <a:solidFill>
                <a:schemeClr val="tx1"/>
              </a:solidFill>
            </a:endParaRPr>
          </a:p>
          <a:p>
            <a:pPr algn="l">
              <a:spcBef>
                <a:spcPts val="1200"/>
              </a:spcBef>
            </a:pPr>
            <a:r>
              <a:rPr lang="en-US" sz="2400" b="1" dirty="0">
                <a:solidFill>
                  <a:schemeClr val="tx1"/>
                </a:solidFill>
              </a:rPr>
              <a:t>5.5. Quantity checking (quantity control/filling quantities)</a:t>
            </a:r>
          </a:p>
          <a:p>
            <a:pPr algn="l">
              <a:spcBef>
                <a:spcPts val="1200"/>
              </a:spcBef>
            </a:pPr>
            <a:endParaRPr lang="en-US" sz="2400" b="1" dirty="0">
              <a:solidFill>
                <a:schemeClr val="tx1"/>
              </a:solidFill>
            </a:endParaRPr>
          </a:p>
          <a:p>
            <a:pPr algn="l">
              <a:spcBef>
                <a:spcPts val="1200"/>
              </a:spcBef>
            </a:pPr>
            <a:endParaRPr lang="pt-PT" sz="2400" b="1" dirty="0">
              <a:solidFill>
                <a:schemeClr val="tx1"/>
              </a:solidFill>
            </a:endParaRP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55</a:t>
            </a:fld>
            <a:endParaRPr lang="en-US"/>
          </a:p>
        </p:txBody>
      </p:sp>
    </p:spTree>
    <p:extLst>
      <p:ext uri="{BB962C8B-B14F-4D97-AF65-F5344CB8AC3E}">
        <p14:creationId xmlns:p14="http://schemas.microsoft.com/office/powerpoint/2010/main" val="37800961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5.1.1. (KO N° 8): Effective internal audits shall be conducted according to a defined agreed audit program and shall cover at least all requirements of the IFS Standard. Scope and frequency of internal audits shall be determined by hazard analysis and assessment of associated risks. This is also applicable for off site storage locations owned or rented by the company.</a:t>
            </a: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5951227"/>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56</a:t>
            </a:fld>
            <a:endParaRPr lang="en-US"/>
          </a:p>
        </p:txBody>
      </p:sp>
    </p:spTree>
    <p:extLst>
      <p:ext uri="{BB962C8B-B14F-4D97-AF65-F5344CB8AC3E}">
        <p14:creationId xmlns:p14="http://schemas.microsoft.com/office/powerpoint/2010/main" val="19556110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fontScale="25000" lnSpcReduction="20000"/>
          </a:bodyPr>
          <a:lstStyle/>
          <a:p>
            <a:pPr algn="l">
              <a:spcBef>
                <a:spcPts val="1200"/>
              </a:spcBef>
            </a:pPr>
            <a:endParaRPr lang="en-US" sz="9600" b="1" dirty="0">
              <a:solidFill>
                <a:schemeClr val="tx1"/>
              </a:solidFill>
            </a:endParaRPr>
          </a:p>
          <a:p>
            <a:pPr algn="l">
              <a:spcBef>
                <a:spcPts val="1200"/>
              </a:spcBef>
            </a:pPr>
            <a:r>
              <a:rPr lang="en-US" sz="9600" b="1" dirty="0">
                <a:solidFill>
                  <a:schemeClr val="tx1"/>
                </a:solidFill>
              </a:rPr>
              <a:t>5.6. Product analysis</a:t>
            </a:r>
            <a:endParaRPr lang="pt-PT" sz="9600" b="1" dirty="0">
              <a:solidFill>
                <a:schemeClr val="tx1"/>
              </a:solidFill>
            </a:endParaRPr>
          </a:p>
          <a:p>
            <a:pPr algn="l">
              <a:spcBef>
                <a:spcPts val="1200"/>
              </a:spcBef>
            </a:pPr>
            <a:r>
              <a:rPr lang="en-US" sz="9600" b="1" dirty="0">
                <a:solidFill>
                  <a:schemeClr val="tx1"/>
                </a:solidFill>
              </a:rPr>
              <a:t>5.7. Product quarantine (blocking/hold) and product  release</a:t>
            </a:r>
            <a:endParaRPr lang="pt-PT" sz="9600" b="1" dirty="0">
              <a:solidFill>
                <a:schemeClr val="tx1"/>
              </a:solidFill>
            </a:endParaRPr>
          </a:p>
          <a:p>
            <a:pPr algn="l">
              <a:spcBef>
                <a:spcPts val="1200"/>
              </a:spcBef>
            </a:pPr>
            <a:r>
              <a:rPr lang="en-US" sz="9600" b="1" dirty="0">
                <a:solidFill>
                  <a:schemeClr val="tx1"/>
                </a:solidFill>
              </a:rPr>
              <a:t>5.8. Management of complaints from authorities and customers</a:t>
            </a:r>
            <a:endParaRPr lang="pt-PT" sz="9600" b="1" dirty="0">
              <a:solidFill>
                <a:schemeClr val="tx1"/>
              </a:solidFill>
            </a:endParaRPr>
          </a:p>
          <a:p>
            <a:pPr algn="l">
              <a:spcBef>
                <a:spcPts val="1200"/>
              </a:spcBef>
            </a:pPr>
            <a:r>
              <a:rPr lang="en-US" sz="9600" b="1" dirty="0">
                <a:solidFill>
                  <a:schemeClr val="tx1"/>
                </a:solidFill>
              </a:rPr>
              <a:t>5.9. Management of incidents, product withdrawal, product recall</a:t>
            </a:r>
            <a:endParaRPr lang="pt-PT" sz="9600" b="1" dirty="0">
              <a:solidFill>
                <a:schemeClr val="tx1"/>
              </a:solidFill>
            </a:endParaRPr>
          </a:p>
          <a:p>
            <a:pPr algn="l">
              <a:spcBef>
                <a:spcPts val="1200"/>
              </a:spcBef>
            </a:pPr>
            <a:r>
              <a:rPr lang="en-US" sz="9600" b="1" dirty="0">
                <a:solidFill>
                  <a:schemeClr val="tx1"/>
                </a:solidFill>
              </a:rPr>
              <a:t>5.10. Management of non-conformities and non-conforming products</a:t>
            </a:r>
            <a:endParaRPr lang="pt-PT" sz="9600" b="1" dirty="0">
              <a:solidFill>
                <a:schemeClr val="tx1"/>
              </a:solidFill>
            </a:endParaRPr>
          </a:p>
          <a:p>
            <a:pPr algn="l">
              <a:spcBef>
                <a:spcPts val="1200"/>
              </a:spcBef>
            </a:pPr>
            <a:r>
              <a:rPr lang="en-US" sz="9600" b="1" dirty="0">
                <a:solidFill>
                  <a:schemeClr val="tx1"/>
                </a:solidFill>
              </a:rPr>
              <a:t>5.11. Corrective actions</a:t>
            </a:r>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57</a:t>
            </a:fld>
            <a:endParaRPr lang="en-US"/>
          </a:p>
        </p:txBody>
      </p:sp>
    </p:spTree>
    <p:extLst>
      <p:ext uri="{BB962C8B-B14F-4D97-AF65-F5344CB8AC3E}">
        <p14:creationId xmlns:p14="http://schemas.microsoft.com/office/powerpoint/2010/main" val="5097767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5.9.2. (KO N° 9): There shall be an effective procedure for the withdrawal and recall of all products, which ensures that involved customers are informed, as soon as possible. This procedure shall include a clear assignment of responsibilities.</a:t>
            </a:r>
            <a:endParaRPr lang="pt-PT" sz="2800" b="1" dirty="0">
              <a:solidFill>
                <a:srgbClr val="FF0000"/>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58</a:t>
            </a:fld>
            <a:endParaRPr lang="en-US"/>
          </a:p>
        </p:txBody>
      </p:sp>
    </p:spTree>
    <p:extLst>
      <p:ext uri="{BB962C8B-B14F-4D97-AF65-F5344CB8AC3E}">
        <p14:creationId xmlns:p14="http://schemas.microsoft.com/office/powerpoint/2010/main" val="2021993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5.11.2. (KO N° 10): Corrective actions shall be clearly formulated, documented and undertaken, as soon as possible to avoid further occurrence of non-conformity. The responsibilities and the timescales for corrective action shall be clearly defined. The documentation shall be securely stored, and easily accessible.</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59</a:t>
            </a:fld>
            <a:endParaRPr lang="en-US"/>
          </a:p>
        </p:txBody>
      </p:sp>
    </p:spTree>
    <p:extLst>
      <p:ext uri="{BB962C8B-B14F-4D97-AF65-F5344CB8AC3E}">
        <p14:creationId xmlns:p14="http://schemas.microsoft.com/office/powerpoint/2010/main" val="3877734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endParaRPr lang="en-US" sz="2400" b="1" dirty="0">
              <a:solidFill>
                <a:schemeClr val="tx1"/>
              </a:solidFill>
            </a:endParaRPr>
          </a:p>
          <a:p>
            <a:pPr algn="l">
              <a:spcBef>
                <a:spcPts val="1200"/>
              </a:spcBef>
            </a:pPr>
            <a:r>
              <a:rPr lang="en-US" sz="2400" b="1" dirty="0">
                <a:solidFill>
                  <a:schemeClr val="tx1"/>
                </a:solidFill>
              </a:rPr>
              <a:t>The fundamental objectives of IFS Food are:</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to establish a common standard with a uniform evaluation system,</a:t>
            </a:r>
            <a:endParaRPr lang="pt-PT" sz="2400" b="1" dirty="0">
              <a:solidFill>
                <a:schemeClr val="tx1"/>
              </a:solidFill>
            </a:endParaRPr>
          </a:p>
          <a:p>
            <a:pPr marL="342900" indent="-342900" algn="l">
              <a:spcBef>
                <a:spcPts val="1200"/>
              </a:spcBef>
              <a:buFont typeface="Wingdings" panose="05000000000000000000" pitchFamily="2" charset="2"/>
              <a:buChar char="Ø"/>
            </a:pPr>
            <a:r>
              <a:rPr lang="en-US" sz="2400" b="1" dirty="0">
                <a:solidFill>
                  <a:schemeClr val="tx1"/>
                </a:solidFill>
              </a:rPr>
              <a:t>to work with accredited certification bodies and qualified IFS</a:t>
            </a:r>
            <a:endParaRPr lang="pt-PT" sz="2400" b="1" dirty="0">
              <a:solidFill>
                <a:schemeClr val="tx1"/>
              </a:solidFill>
            </a:endParaRPr>
          </a:p>
          <a:p>
            <a:pPr marL="342900" indent="-342900" algn="l">
              <a:spcBef>
                <a:spcPts val="1200"/>
              </a:spcBef>
              <a:buFont typeface="Wingdings" panose="05000000000000000000" pitchFamily="2" charset="2"/>
              <a:buChar char="Ø"/>
            </a:pPr>
            <a:r>
              <a:rPr lang="en-US" sz="2400" b="1" dirty="0">
                <a:solidFill>
                  <a:schemeClr val="tx1"/>
                </a:solidFill>
              </a:rPr>
              <a:t>approved auditors,</a:t>
            </a:r>
            <a:endParaRPr lang="pt-PT" sz="2400" b="1" dirty="0">
              <a:solidFill>
                <a:schemeClr val="tx1"/>
              </a:solidFill>
            </a:endParaRPr>
          </a:p>
          <a:p>
            <a:pPr marL="342900" indent="-342900" algn="l">
              <a:spcBef>
                <a:spcPts val="1200"/>
              </a:spcBef>
              <a:buFont typeface="Wingdings" panose="05000000000000000000" pitchFamily="2" charset="2"/>
              <a:buChar char="Ø"/>
            </a:pPr>
            <a:r>
              <a:rPr lang="en-US" sz="2400" b="1" dirty="0">
                <a:solidFill>
                  <a:schemeClr val="tx1"/>
                </a:solidFill>
              </a:rPr>
              <a:t>to ensure comparability and transparency throughout the entire supply chain,</a:t>
            </a:r>
            <a:endParaRPr lang="pt-PT" sz="2400" b="1" dirty="0">
              <a:solidFill>
                <a:schemeClr val="tx1"/>
              </a:solidFill>
            </a:endParaRPr>
          </a:p>
          <a:p>
            <a:pPr marL="342900" indent="-342900" algn="l">
              <a:spcBef>
                <a:spcPts val="1200"/>
              </a:spcBef>
              <a:buFont typeface="Wingdings" panose="05000000000000000000" pitchFamily="2" charset="2"/>
              <a:buChar char="Ø"/>
            </a:pPr>
            <a:r>
              <a:rPr lang="en-US" sz="2400" b="1" dirty="0">
                <a:solidFill>
                  <a:schemeClr val="tx1"/>
                </a:solidFill>
              </a:rPr>
              <a:t>to reduce costs and time for both suppliers and retailers.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a:t>
            </a:fld>
            <a:endParaRPr lang="en-US"/>
          </a:p>
        </p:txBody>
      </p:sp>
    </p:spTree>
    <p:extLst>
      <p:ext uri="{BB962C8B-B14F-4D97-AF65-F5344CB8AC3E}">
        <p14:creationId xmlns:p14="http://schemas.microsoft.com/office/powerpoint/2010/main" val="34502000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a:bodyPr>
          <a:lstStyle/>
          <a:p>
            <a:pPr algn="l">
              <a:spcBef>
                <a:spcPts val="1200"/>
              </a:spcBef>
            </a:pPr>
            <a:endParaRPr lang="en-US" sz="2400" b="1" dirty="0">
              <a:solidFill>
                <a:schemeClr val="tx1"/>
              </a:solidFill>
            </a:endParaRPr>
          </a:p>
          <a:p>
            <a:pPr algn="l">
              <a:spcBef>
                <a:spcPts val="1200"/>
              </a:spcBef>
            </a:pPr>
            <a:r>
              <a:rPr lang="en-US" sz="2400" b="1" dirty="0">
                <a:solidFill>
                  <a:schemeClr val="tx1"/>
                </a:solidFill>
              </a:rPr>
              <a:t>6. FOOD DEFENSE PLAN AND EXTERNAL INSPECTIONS</a:t>
            </a:r>
            <a:endParaRPr lang="pt-PT" sz="2400" b="1" dirty="0">
              <a:solidFill>
                <a:schemeClr val="tx1"/>
              </a:solidFill>
            </a:endParaRPr>
          </a:p>
          <a:p>
            <a:pPr algn="l">
              <a:spcBef>
                <a:spcPts val="1200"/>
              </a:spcBef>
            </a:pPr>
            <a:r>
              <a:rPr lang="en-US" sz="2400" b="1" dirty="0">
                <a:solidFill>
                  <a:schemeClr val="tx1"/>
                </a:solidFill>
              </a:rPr>
              <a:t>6.1. Defense assessment</a:t>
            </a:r>
            <a:endParaRPr lang="pt-PT" sz="2400" b="1" dirty="0">
              <a:solidFill>
                <a:schemeClr val="tx1"/>
              </a:solidFill>
            </a:endParaRPr>
          </a:p>
          <a:p>
            <a:pPr algn="l">
              <a:spcBef>
                <a:spcPts val="1200"/>
              </a:spcBef>
            </a:pPr>
            <a:r>
              <a:rPr lang="en-US" sz="2400" b="1" dirty="0">
                <a:solidFill>
                  <a:schemeClr val="tx1"/>
                </a:solidFill>
              </a:rPr>
              <a:t>6.2. Site Security</a:t>
            </a:r>
            <a:endParaRPr lang="pt-PT" sz="2400" b="1" dirty="0">
              <a:solidFill>
                <a:schemeClr val="tx1"/>
              </a:solidFill>
            </a:endParaRPr>
          </a:p>
          <a:p>
            <a:pPr algn="l">
              <a:spcBef>
                <a:spcPts val="1200"/>
              </a:spcBef>
            </a:pPr>
            <a:r>
              <a:rPr lang="en-US" sz="2400" b="1" dirty="0">
                <a:solidFill>
                  <a:schemeClr val="tx1"/>
                </a:solidFill>
              </a:rPr>
              <a:t>6.3. Personnel and Visitor Security</a:t>
            </a:r>
            <a:endParaRPr lang="pt-PT" sz="2400" b="1" dirty="0">
              <a:solidFill>
                <a:schemeClr val="tx1"/>
              </a:solidFill>
            </a:endParaRPr>
          </a:p>
          <a:p>
            <a:pPr algn="l">
              <a:spcBef>
                <a:spcPts val="1200"/>
              </a:spcBef>
            </a:pPr>
            <a:r>
              <a:rPr lang="en-US" sz="2400" b="1" dirty="0">
                <a:solidFill>
                  <a:schemeClr val="tx1"/>
                </a:solidFill>
              </a:rPr>
              <a:t>6.4. External Inspections</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60</a:t>
            </a:fld>
            <a:endParaRPr lang="en-US"/>
          </a:p>
        </p:txBody>
      </p:sp>
    </p:spTree>
    <p:extLst>
      <p:ext uri="{BB962C8B-B14F-4D97-AF65-F5344CB8AC3E}">
        <p14:creationId xmlns:p14="http://schemas.microsoft.com/office/powerpoint/2010/main" val="16483862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r>
              <a:rPr lang="en-US" sz="4800" b="1" dirty="0">
                <a:solidFill>
                  <a:schemeClr val="tx1"/>
                </a:solidFill>
              </a:rPr>
              <a:t>ANNEX</a:t>
            </a:r>
          </a:p>
          <a:p>
            <a:pPr>
              <a:spcBef>
                <a:spcPts val="1800"/>
              </a:spcBef>
            </a:pPr>
            <a:r>
              <a:rPr lang="en-US" sz="4800" b="1" dirty="0">
                <a:solidFill>
                  <a:schemeClr val="tx1"/>
                </a:solidFill>
              </a:rPr>
              <a:t>The IFS standard - Requirements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61</a:t>
            </a:fld>
            <a:endParaRPr lang="en-US"/>
          </a:p>
        </p:txBody>
      </p:sp>
    </p:spTree>
    <p:extLst>
      <p:ext uri="{BB962C8B-B14F-4D97-AF65-F5344CB8AC3E}">
        <p14:creationId xmlns:p14="http://schemas.microsoft.com/office/powerpoint/2010/main" val="16809105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1. SENIOR MANAGEMENT RESPONSIBILITY</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62</a:t>
            </a:fld>
            <a:endParaRPr lang="en-US"/>
          </a:p>
        </p:txBody>
      </p:sp>
    </p:spTree>
    <p:extLst>
      <p:ext uri="{BB962C8B-B14F-4D97-AF65-F5344CB8AC3E}">
        <p14:creationId xmlns:p14="http://schemas.microsoft.com/office/powerpoint/2010/main" val="19064944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fontScale="25000" lnSpcReduction="20000"/>
          </a:bodyPr>
          <a:lstStyle/>
          <a:p>
            <a:pPr algn="l">
              <a:lnSpc>
                <a:spcPts val="3600"/>
              </a:lnSpc>
              <a:spcBef>
                <a:spcPts val="1800"/>
              </a:spcBef>
            </a:pPr>
            <a:r>
              <a:rPr lang="en-US" sz="12800" b="1" dirty="0">
                <a:solidFill>
                  <a:schemeClr val="tx1"/>
                </a:solidFill>
              </a:rPr>
              <a:t>1.1. Corporate policy/Corporate principles</a:t>
            </a:r>
            <a:endParaRPr lang="pt-PT" sz="12800" b="1" dirty="0">
              <a:solidFill>
                <a:schemeClr val="tx1"/>
              </a:solidFill>
            </a:endParaRPr>
          </a:p>
          <a:p>
            <a:pPr marL="0" lvl="2" algn="l">
              <a:lnSpc>
                <a:spcPts val="3600"/>
              </a:lnSpc>
              <a:spcBef>
                <a:spcPts val="600"/>
              </a:spcBef>
            </a:pPr>
            <a:r>
              <a:rPr lang="en-US" sz="9600" b="1" dirty="0">
                <a:solidFill>
                  <a:schemeClr val="tx1"/>
                </a:solidFill>
              </a:rPr>
              <a:t>1.1.1. The senior management shall draw up and implement a corporate policy. This shall consider as a minimum:</a:t>
            </a:r>
            <a:endParaRPr lang="pt-PT" sz="9600" b="1" dirty="0">
              <a:solidFill>
                <a:schemeClr val="tx1"/>
              </a:solidFill>
            </a:endParaRPr>
          </a:p>
          <a:p>
            <a:pPr marL="0" lvl="3" algn="l">
              <a:lnSpc>
                <a:spcPct val="170000"/>
              </a:lnSpc>
              <a:spcBef>
                <a:spcPts val="0"/>
              </a:spcBef>
            </a:pPr>
            <a:r>
              <a:rPr lang="en-US" sz="9600" b="1" dirty="0">
                <a:solidFill>
                  <a:schemeClr val="tx1"/>
                </a:solidFill>
              </a:rPr>
              <a:t>- customer focus</a:t>
            </a:r>
            <a:endParaRPr lang="pt-PT" sz="9600" b="1" dirty="0">
              <a:solidFill>
                <a:schemeClr val="tx1"/>
              </a:solidFill>
            </a:endParaRPr>
          </a:p>
          <a:p>
            <a:pPr marL="0" lvl="3" algn="l">
              <a:lnSpc>
                <a:spcPct val="170000"/>
              </a:lnSpc>
              <a:spcBef>
                <a:spcPts val="0"/>
              </a:spcBef>
            </a:pPr>
            <a:r>
              <a:rPr lang="en-US" sz="9600" b="1" dirty="0">
                <a:solidFill>
                  <a:schemeClr val="tx1"/>
                </a:solidFill>
              </a:rPr>
              <a:t>- environmental responsibility</a:t>
            </a:r>
            <a:endParaRPr lang="pt-PT" sz="9600" b="1" dirty="0">
              <a:solidFill>
                <a:schemeClr val="tx1"/>
              </a:solidFill>
            </a:endParaRPr>
          </a:p>
          <a:p>
            <a:pPr marL="0" lvl="3" algn="l">
              <a:lnSpc>
                <a:spcPct val="170000"/>
              </a:lnSpc>
              <a:spcBef>
                <a:spcPts val="0"/>
              </a:spcBef>
            </a:pPr>
            <a:r>
              <a:rPr lang="en-US" sz="9600" b="1" dirty="0">
                <a:solidFill>
                  <a:schemeClr val="tx1"/>
                </a:solidFill>
              </a:rPr>
              <a:t>- sustainability</a:t>
            </a:r>
            <a:endParaRPr lang="pt-PT" sz="9600" b="1" dirty="0">
              <a:solidFill>
                <a:schemeClr val="tx1"/>
              </a:solidFill>
            </a:endParaRPr>
          </a:p>
          <a:p>
            <a:pPr marL="0" lvl="3" algn="l">
              <a:lnSpc>
                <a:spcPct val="170000"/>
              </a:lnSpc>
              <a:spcBef>
                <a:spcPts val="0"/>
              </a:spcBef>
            </a:pPr>
            <a:r>
              <a:rPr lang="en-US" sz="9600" b="1" dirty="0">
                <a:solidFill>
                  <a:schemeClr val="tx1"/>
                </a:solidFill>
              </a:rPr>
              <a:t>ethics and personnel responsibility</a:t>
            </a:r>
            <a:endParaRPr lang="pt-PT" sz="9600" b="1" dirty="0">
              <a:solidFill>
                <a:schemeClr val="tx1"/>
              </a:solidFill>
            </a:endParaRPr>
          </a:p>
          <a:p>
            <a:pPr marL="0" lvl="3" algn="l">
              <a:lnSpc>
                <a:spcPct val="170000"/>
              </a:lnSpc>
              <a:spcBef>
                <a:spcPts val="0"/>
              </a:spcBef>
            </a:pPr>
            <a:r>
              <a:rPr lang="en-US" sz="9600" b="1" dirty="0">
                <a:solidFill>
                  <a:schemeClr val="tx1"/>
                </a:solidFill>
              </a:rPr>
              <a:t>product requirements (includes: product safety,  quality,</a:t>
            </a:r>
            <a:endParaRPr lang="pt-PT" sz="9600" b="1" dirty="0">
              <a:solidFill>
                <a:schemeClr val="tx1"/>
              </a:solidFill>
            </a:endParaRPr>
          </a:p>
          <a:p>
            <a:pPr algn="l">
              <a:lnSpc>
                <a:spcPct val="170000"/>
              </a:lnSpc>
              <a:spcBef>
                <a:spcPts val="0"/>
              </a:spcBef>
            </a:pPr>
            <a:r>
              <a:rPr lang="en-US" sz="9600" b="1" dirty="0">
                <a:solidFill>
                  <a:schemeClr val="tx1"/>
                </a:solidFill>
              </a:rPr>
              <a:t>legality, process and specification).</a:t>
            </a: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63</a:t>
            </a:fld>
            <a:endParaRPr lang="en-US"/>
          </a:p>
        </p:txBody>
      </p:sp>
    </p:spTree>
    <p:extLst>
      <p:ext uri="{BB962C8B-B14F-4D97-AF65-F5344CB8AC3E}">
        <p14:creationId xmlns:p14="http://schemas.microsoft.com/office/powerpoint/2010/main" val="20851331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6400799"/>
          </a:xfrm>
        </p:spPr>
        <p:txBody>
          <a:bodyPr>
            <a:normAutofit/>
          </a:bodyPr>
          <a:lstStyle/>
          <a:p>
            <a:pPr algn="l">
              <a:lnSpc>
                <a:spcPts val="3600"/>
              </a:lnSpc>
              <a:spcBef>
                <a:spcPts val="1800"/>
              </a:spcBef>
            </a:pPr>
            <a:r>
              <a:rPr lang="en-US" sz="2400" b="1" dirty="0">
                <a:solidFill>
                  <a:schemeClr val="tx1"/>
                </a:solidFill>
              </a:rPr>
              <a:t>The corporate policy shall be communicated to all employees.</a:t>
            </a:r>
            <a:endParaRPr lang="pt-PT" sz="2400" b="1" dirty="0">
              <a:solidFill>
                <a:schemeClr val="tx1"/>
              </a:solidFill>
            </a:endParaRPr>
          </a:p>
          <a:p>
            <a:pPr algn="l">
              <a:lnSpc>
                <a:spcPts val="3600"/>
              </a:lnSpc>
              <a:spcBef>
                <a:spcPts val="1800"/>
              </a:spcBef>
            </a:pPr>
            <a:r>
              <a:rPr lang="en-US" sz="2400" b="1" dirty="0">
                <a:solidFill>
                  <a:schemeClr val="tx1"/>
                </a:solidFill>
              </a:rPr>
              <a:t>1.1.2. The content of the corporate policy shall have been broken down into specific objectives for the related departments. The responsibility and the time scale for achievement shall be defined for each department of the company.</a:t>
            </a:r>
            <a:endParaRPr lang="pt-PT" sz="2400" b="1" dirty="0">
              <a:solidFill>
                <a:schemeClr val="tx1"/>
              </a:solidFill>
            </a:endParaRPr>
          </a:p>
          <a:p>
            <a:pPr marL="0" lvl="2" algn="l">
              <a:lnSpc>
                <a:spcPts val="3600"/>
              </a:lnSpc>
              <a:spcBef>
                <a:spcPts val="1800"/>
              </a:spcBef>
            </a:pPr>
            <a:r>
              <a:rPr lang="en-US" b="1" dirty="0">
                <a:solidFill>
                  <a:schemeClr val="tx1"/>
                </a:solidFill>
              </a:rPr>
              <a:t>1.1.3. From the corporate policy, the quality and food safety objectives shall be communicated to the employees in the respective departments and shall be effectively implemented.</a:t>
            </a:r>
            <a:endParaRPr lang="en-US" b="1" dirty="0">
              <a:solidFill>
                <a:schemeClr val="bg1"/>
              </a:solidFill>
            </a:endParaRPr>
          </a:p>
          <a:p>
            <a:pPr marL="0" lvl="2" algn="l">
              <a:lnSpc>
                <a:spcPts val="3600"/>
              </a:lnSpc>
              <a:spcBef>
                <a:spcPts val="1800"/>
              </a:spcBef>
            </a:pPr>
            <a:r>
              <a:rPr lang="en-US" b="1" dirty="0">
                <a:solidFill>
                  <a:schemeClr val="bg1"/>
                </a:solidFill>
              </a:rPr>
              <a:t>A</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64</a:t>
            </a:fld>
            <a:endParaRPr lang="en-US"/>
          </a:p>
        </p:txBody>
      </p:sp>
    </p:spTree>
    <p:extLst>
      <p:ext uri="{BB962C8B-B14F-4D97-AF65-F5344CB8AC3E}">
        <p14:creationId xmlns:p14="http://schemas.microsoft.com/office/powerpoint/2010/main" val="18816117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9" y="1219200"/>
            <a:ext cx="7772400" cy="6400799"/>
          </a:xfrm>
        </p:spPr>
        <p:txBody>
          <a:bodyPr>
            <a:normAutofit/>
          </a:bodyPr>
          <a:lstStyle/>
          <a:p>
            <a:pPr algn="l">
              <a:lnSpc>
                <a:spcPts val="3600"/>
              </a:lnSpc>
              <a:spcBef>
                <a:spcPts val="1800"/>
              </a:spcBef>
            </a:pPr>
            <a:endParaRPr lang="en-US" sz="2800" b="1" dirty="0">
              <a:solidFill>
                <a:schemeClr val="tx1"/>
              </a:solidFill>
            </a:endParaRPr>
          </a:p>
          <a:p>
            <a:pPr algn="l">
              <a:lnSpc>
                <a:spcPts val="3600"/>
              </a:lnSpc>
              <a:spcBef>
                <a:spcPts val="1800"/>
              </a:spcBef>
            </a:pPr>
            <a:r>
              <a:rPr lang="en-US" sz="2400" b="1" dirty="0">
                <a:solidFill>
                  <a:schemeClr val="tx1"/>
                </a:solidFill>
              </a:rPr>
              <a:t>1.1.4. The senior management shall ensure that the achievement  of all objectives is regularly reviewed, as a minimum at least once a year.</a:t>
            </a:r>
          </a:p>
          <a:p>
            <a:pPr algn="l">
              <a:lnSpc>
                <a:spcPts val="3600"/>
              </a:lnSpc>
              <a:spcBef>
                <a:spcPts val="1800"/>
              </a:spcBef>
            </a:pPr>
            <a:endParaRPr lang="pt-PT" sz="2400" b="1" dirty="0">
              <a:solidFill>
                <a:schemeClr val="tx1"/>
              </a:solidFill>
            </a:endParaRPr>
          </a:p>
          <a:p>
            <a:pPr algn="l">
              <a:lnSpc>
                <a:spcPts val="3600"/>
              </a:lnSpc>
              <a:spcBef>
                <a:spcPts val="1800"/>
              </a:spcBef>
            </a:pPr>
            <a:r>
              <a:rPr lang="en-US" sz="2400" b="1" dirty="0">
                <a:solidFill>
                  <a:schemeClr val="tx1"/>
                </a:solidFill>
              </a:rPr>
              <a:t>1.1.5. All relevant information related to food safety and quality shall be communicated effectively and in a timely manner to the relevant personnel.</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65</a:t>
            </a:fld>
            <a:endParaRPr lang="en-US"/>
          </a:p>
        </p:txBody>
      </p:sp>
    </p:spTree>
    <p:extLst>
      <p:ext uri="{BB962C8B-B14F-4D97-AF65-F5344CB8AC3E}">
        <p14:creationId xmlns:p14="http://schemas.microsoft.com/office/powerpoint/2010/main" val="18136939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9" y="1219200"/>
            <a:ext cx="7772400" cy="6400799"/>
          </a:xfrm>
        </p:spPr>
        <p:txBody>
          <a:bodyPr>
            <a:normAutofit/>
          </a:bodyPr>
          <a:lstStyle/>
          <a:p>
            <a:pPr algn="l">
              <a:lnSpc>
                <a:spcPts val="3600"/>
              </a:lnSpc>
              <a:spcBef>
                <a:spcPts val="1800"/>
              </a:spcBef>
            </a:pPr>
            <a:endParaRPr lang="en-US" sz="2800" b="1" dirty="0">
              <a:solidFill>
                <a:schemeClr val="tx1"/>
              </a:solidFill>
            </a:endParaRPr>
          </a:p>
          <a:p>
            <a:pPr algn="l">
              <a:lnSpc>
                <a:spcPts val="3600"/>
              </a:lnSpc>
              <a:spcBef>
                <a:spcPts val="1800"/>
              </a:spcBef>
            </a:pPr>
            <a:r>
              <a:rPr lang="en-US" sz="2400" b="1" dirty="0">
                <a:solidFill>
                  <a:schemeClr val="tx1"/>
                </a:solidFill>
              </a:rPr>
              <a:t>1.1.4. The senior management shall ensure that the achievement  of all objectives is regularly reviewed, as a minimum at least once a year.</a:t>
            </a:r>
          </a:p>
          <a:p>
            <a:pPr algn="l">
              <a:lnSpc>
                <a:spcPts val="3600"/>
              </a:lnSpc>
              <a:spcBef>
                <a:spcPts val="1800"/>
              </a:spcBef>
            </a:pPr>
            <a:endParaRPr lang="pt-PT" sz="2400" b="1" dirty="0">
              <a:solidFill>
                <a:schemeClr val="tx1"/>
              </a:solidFill>
            </a:endParaRPr>
          </a:p>
          <a:p>
            <a:pPr algn="l">
              <a:lnSpc>
                <a:spcPts val="3600"/>
              </a:lnSpc>
              <a:spcBef>
                <a:spcPts val="1800"/>
              </a:spcBef>
            </a:pPr>
            <a:r>
              <a:rPr lang="en-US" sz="2400" b="1" dirty="0">
                <a:solidFill>
                  <a:schemeClr val="tx1"/>
                </a:solidFill>
              </a:rPr>
              <a:t>1.1.5. All relevant information related to food safety and quality shall be communicated effectively and in a timely manner to the relevant personnel.</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66</a:t>
            </a:fld>
            <a:endParaRPr lang="en-US"/>
          </a:p>
        </p:txBody>
      </p:sp>
    </p:spTree>
    <p:extLst>
      <p:ext uri="{BB962C8B-B14F-4D97-AF65-F5344CB8AC3E}">
        <p14:creationId xmlns:p14="http://schemas.microsoft.com/office/powerpoint/2010/main" val="16919340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316862" cy="6400799"/>
          </a:xfrm>
        </p:spPr>
        <p:txBody>
          <a:bodyPr>
            <a:normAutofit/>
          </a:bodyPr>
          <a:lstStyle/>
          <a:p>
            <a:pPr marL="0" lvl="1" algn="l">
              <a:lnSpc>
                <a:spcPts val="3600"/>
              </a:lnSpc>
              <a:spcBef>
                <a:spcPts val="1800"/>
              </a:spcBef>
            </a:pPr>
            <a:r>
              <a:rPr lang="en-US" sz="3200" b="1" dirty="0">
                <a:solidFill>
                  <a:schemeClr val="tx1"/>
                </a:solidFill>
              </a:rPr>
              <a:t>1.2. Corporate structure</a:t>
            </a:r>
            <a:endParaRPr lang="pt-PT" sz="3200" b="1" dirty="0">
              <a:solidFill>
                <a:schemeClr val="tx1"/>
              </a:solidFill>
            </a:endParaRPr>
          </a:p>
          <a:p>
            <a:pPr algn="l">
              <a:lnSpc>
                <a:spcPts val="3600"/>
              </a:lnSpc>
              <a:spcBef>
                <a:spcPts val="1800"/>
              </a:spcBef>
            </a:pPr>
            <a:r>
              <a:rPr lang="en-US" sz="2400" b="1" dirty="0">
                <a:solidFill>
                  <a:schemeClr val="tx1"/>
                </a:solidFill>
              </a:rPr>
              <a:t>1.2.1. An </a:t>
            </a:r>
            <a:r>
              <a:rPr lang="en-US" sz="2400" b="1" dirty="0" err="1">
                <a:solidFill>
                  <a:schemeClr val="tx1"/>
                </a:solidFill>
              </a:rPr>
              <a:t>organisation</a:t>
            </a:r>
            <a:r>
              <a:rPr lang="en-US" sz="2400" b="1" dirty="0">
                <a:solidFill>
                  <a:schemeClr val="tx1"/>
                </a:solidFill>
              </a:rPr>
              <a:t> chart shall be available showing the structure of the company.</a:t>
            </a:r>
            <a:endParaRPr lang="pt-PT" sz="2400" b="1" dirty="0">
              <a:solidFill>
                <a:schemeClr val="tx1"/>
              </a:solidFill>
            </a:endParaRPr>
          </a:p>
          <a:p>
            <a:pPr algn="l">
              <a:lnSpc>
                <a:spcPts val="3600"/>
              </a:lnSpc>
              <a:spcBef>
                <a:spcPts val="1800"/>
              </a:spcBef>
            </a:pPr>
            <a:r>
              <a:rPr lang="en-US" sz="2400" b="1" dirty="0">
                <a:solidFill>
                  <a:schemeClr val="tx1"/>
                </a:solidFill>
              </a:rPr>
              <a:t>1.2.2. Competences and responsibilities, including deputation of responsibility shall be clearly laid down. </a:t>
            </a:r>
            <a:endParaRPr lang="pt-PT" sz="2400" b="1" dirty="0">
              <a:solidFill>
                <a:schemeClr val="tx1"/>
              </a:solidFill>
            </a:endParaRPr>
          </a:p>
          <a:p>
            <a:pPr marL="0" lvl="2" algn="l">
              <a:lnSpc>
                <a:spcPts val="3600"/>
              </a:lnSpc>
              <a:spcBef>
                <a:spcPts val="1800"/>
              </a:spcBef>
            </a:pPr>
            <a:r>
              <a:rPr lang="en-US" b="1" dirty="0">
                <a:solidFill>
                  <a:schemeClr val="tx1"/>
                </a:solidFill>
              </a:rPr>
              <a:t>1.2.3. Job descriptions with clearly defined responsibilities shall exist and shall be applicable for employees whose work has an effect on product requirements.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67</a:t>
            </a:fld>
            <a:endParaRPr lang="en-US"/>
          </a:p>
        </p:txBody>
      </p:sp>
    </p:spTree>
    <p:extLst>
      <p:ext uri="{BB962C8B-B14F-4D97-AF65-F5344CB8AC3E}">
        <p14:creationId xmlns:p14="http://schemas.microsoft.com/office/powerpoint/2010/main" val="42235426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9" y="1219200"/>
            <a:ext cx="7772400" cy="6400799"/>
          </a:xfrm>
        </p:spPr>
        <p:txBody>
          <a:bodyPr>
            <a:normAutofit/>
          </a:bodyPr>
          <a:lstStyle/>
          <a:p>
            <a:pPr algn="l">
              <a:lnSpc>
                <a:spcPts val="3600"/>
              </a:lnSpc>
              <a:spcBef>
                <a:spcPts val="1800"/>
              </a:spcBef>
            </a:pPr>
            <a:endParaRPr lang="en-US" sz="2800" b="1" dirty="0">
              <a:solidFill>
                <a:srgbClr val="FF0000"/>
              </a:solidFill>
            </a:endParaRPr>
          </a:p>
          <a:p>
            <a:pPr algn="l">
              <a:lnSpc>
                <a:spcPts val="3600"/>
              </a:lnSpc>
              <a:spcBef>
                <a:spcPts val="1800"/>
              </a:spcBef>
            </a:pPr>
            <a:r>
              <a:rPr lang="en-US" sz="2800" b="1" dirty="0">
                <a:solidFill>
                  <a:srgbClr val="FF0000"/>
                </a:solidFill>
              </a:rPr>
              <a:t>1.2.4. (KO n° 1): The senior management shall ensure that employ- </a:t>
            </a:r>
            <a:r>
              <a:rPr lang="en-US" sz="2800" b="1" dirty="0" err="1">
                <a:solidFill>
                  <a:srgbClr val="FF0000"/>
                </a:solidFill>
              </a:rPr>
              <a:t>ees</a:t>
            </a:r>
            <a:r>
              <a:rPr lang="en-US" sz="2800" b="1" dirty="0">
                <a:solidFill>
                  <a:srgbClr val="FF0000"/>
                </a:solidFill>
              </a:rPr>
              <a:t> are aware of their responsibilities related to food safety and quality and that mechanisms are in place to monitor the effectiveness of their operation. Such mechanisms shall be clearly identified and documented.</a:t>
            </a:r>
            <a:endParaRPr lang="en-US"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68</a:t>
            </a:fld>
            <a:endParaRPr lang="en-US" dirty="0"/>
          </a:p>
        </p:txBody>
      </p:sp>
    </p:spTree>
    <p:extLst>
      <p:ext uri="{BB962C8B-B14F-4D97-AF65-F5344CB8AC3E}">
        <p14:creationId xmlns:p14="http://schemas.microsoft.com/office/powerpoint/2010/main" val="11360543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169" y="1295400"/>
            <a:ext cx="7859662" cy="6400799"/>
          </a:xfrm>
        </p:spPr>
        <p:txBody>
          <a:bodyPr>
            <a:normAutofit/>
          </a:bodyPr>
          <a:lstStyle/>
          <a:p>
            <a:pPr algn="l">
              <a:lnSpc>
                <a:spcPts val="3600"/>
              </a:lnSpc>
              <a:spcBef>
                <a:spcPts val="3000"/>
              </a:spcBef>
            </a:pPr>
            <a:r>
              <a:rPr lang="en-US" sz="2400" b="1" dirty="0">
                <a:solidFill>
                  <a:schemeClr val="tx1"/>
                </a:solidFill>
              </a:rPr>
              <a:t>1.2.5. Employees with influence on product requirements shall be aware of their responsibilities, and shall be able to demonstrate their understanding of their responsibilities.</a:t>
            </a:r>
          </a:p>
          <a:p>
            <a:pPr algn="l">
              <a:lnSpc>
                <a:spcPts val="3600"/>
              </a:lnSpc>
              <a:spcBef>
                <a:spcPts val="3000"/>
              </a:spcBef>
            </a:pPr>
            <a:r>
              <a:rPr lang="en-US" sz="2400" b="1" dirty="0">
                <a:solidFill>
                  <a:schemeClr val="tx1"/>
                </a:solidFill>
              </a:rPr>
              <a:t>1.2.6. The company shall have an IFS representative nominated by senior management.</a:t>
            </a:r>
            <a:endParaRPr lang="pt-PT" sz="2400" b="1" dirty="0">
              <a:solidFill>
                <a:schemeClr val="tx1"/>
              </a:solidFill>
            </a:endParaRPr>
          </a:p>
          <a:p>
            <a:pPr algn="l">
              <a:lnSpc>
                <a:spcPts val="3600"/>
              </a:lnSpc>
              <a:spcBef>
                <a:spcPts val="3000"/>
              </a:spcBef>
            </a:pPr>
            <a:r>
              <a:rPr lang="en-US" sz="2400" b="1" dirty="0">
                <a:solidFill>
                  <a:schemeClr val="tx1"/>
                </a:solidFill>
              </a:rPr>
              <a:t> 1.2.7. The senior management shall provide sufficient and relevant resources to meet the product requirements. </a:t>
            </a:r>
            <a:endParaRPr lang="pt-PT" sz="2400" b="1" dirty="0">
              <a:solidFill>
                <a:schemeClr val="tx1"/>
              </a:solidFill>
            </a:endParaRPr>
          </a:p>
          <a:p>
            <a:pPr algn="l"/>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69</a:t>
            </a:fld>
            <a:endParaRPr lang="en-US"/>
          </a:p>
        </p:txBody>
      </p:sp>
    </p:spTree>
    <p:extLst>
      <p:ext uri="{BB962C8B-B14F-4D97-AF65-F5344CB8AC3E}">
        <p14:creationId xmlns:p14="http://schemas.microsoft.com/office/powerpoint/2010/main" val="298584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In general, when auditing in accordance with IFS, the auditor assesses if the various elements of a company’s quality and food safety system are documented, implemented, maintained, and continuously improved.</a:t>
            </a:r>
            <a:endParaRPr lang="pt-PT" sz="2400" b="1" dirty="0">
              <a:solidFill>
                <a:schemeClr val="tx1"/>
              </a:solidFill>
            </a:endParaRPr>
          </a:p>
          <a:p>
            <a:pPr algn="l">
              <a:lnSpc>
                <a:spcPts val="3200"/>
              </a:lnSpc>
              <a:spcBef>
                <a:spcPts val="1800"/>
              </a:spcBef>
            </a:pPr>
            <a:r>
              <a:rPr lang="en-US" sz="2400" b="1" dirty="0">
                <a:solidFill>
                  <a:schemeClr val="tx1"/>
                </a:solidFill>
              </a:rPr>
              <a:t>The auditor shall examine the following elements:</a:t>
            </a:r>
            <a:endParaRPr lang="pt-PT"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err="1">
                <a:solidFill>
                  <a:schemeClr val="tx1"/>
                </a:solidFill>
              </a:rPr>
              <a:t>organisational</a:t>
            </a:r>
            <a:r>
              <a:rPr lang="en-US" sz="2400" b="1" dirty="0">
                <a:solidFill>
                  <a:schemeClr val="tx1"/>
                </a:solidFill>
              </a:rPr>
              <a:t> structure in relation to responsibility, authority,</a:t>
            </a:r>
            <a:endParaRPr lang="pt-PT" sz="2400" b="1" dirty="0">
              <a:solidFill>
                <a:schemeClr val="tx1"/>
              </a:solidFill>
            </a:endParaRPr>
          </a:p>
          <a:p>
            <a:pPr marL="342900" indent="-342900" algn="l">
              <a:lnSpc>
                <a:spcPts val="3200"/>
              </a:lnSpc>
              <a:spcBef>
                <a:spcPts val="1800"/>
              </a:spcBef>
              <a:buFont typeface="Wingdings" panose="05000000000000000000" pitchFamily="2" charset="2"/>
              <a:buChar char="Ø"/>
            </a:pPr>
            <a:r>
              <a:rPr lang="en-US" sz="2400" b="1" dirty="0">
                <a:solidFill>
                  <a:schemeClr val="tx1"/>
                </a:solidFill>
              </a:rPr>
              <a:t>qualification and job description,</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a:t>
            </a:fld>
            <a:endParaRPr lang="en-US"/>
          </a:p>
        </p:txBody>
      </p:sp>
    </p:spTree>
    <p:extLst>
      <p:ext uri="{BB962C8B-B14F-4D97-AF65-F5344CB8AC3E}">
        <p14:creationId xmlns:p14="http://schemas.microsoft.com/office/powerpoint/2010/main" val="35358641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990600"/>
            <a:ext cx="8164462" cy="6400799"/>
          </a:xfrm>
        </p:spPr>
        <p:txBody>
          <a:bodyPr>
            <a:normAutofit fontScale="25000" lnSpcReduction="20000"/>
          </a:bodyPr>
          <a:lstStyle/>
          <a:p>
            <a:pPr marL="0" lvl="2" algn="l">
              <a:lnSpc>
                <a:spcPts val="3600"/>
              </a:lnSpc>
              <a:spcBef>
                <a:spcPts val="1800"/>
              </a:spcBef>
            </a:pPr>
            <a:r>
              <a:rPr lang="en-US" sz="9600" b="1" dirty="0">
                <a:solidFill>
                  <a:schemeClr val="tx1"/>
                </a:solidFill>
              </a:rPr>
              <a:t>1.2.8. The department responsible for quality and food safety management shall have a direct reporting relationship to the senior management.</a:t>
            </a:r>
            <a:endParaRPr lang="pt-PT" sz="9600" b="1" dirty="0">
              <a:solidFill>
                <a:schemeClr val="tx1"/>
              </a:solidFill>
            </a:endParaRPr>
          </a:p>
          <a:p>
            <a:pPr algn="l">
              <a:lnSpc>
                <a:spcPts val="3600"/>
              </a:lnSpc>
              <a:spcBef>
                <a:spcPts val="1800"/>
              </a:spcBef>
            </a:pPr>
            <a:r>
              <a:rPr lang="en-US" sz="9600" b="1" dirty="0">
                <a:solidFill>
                  <a:schemeClr val="tx1"/>
                </a:solidFill>
              </a:rPr>
              <a:t>1.2.9. The company shall ensure that all processes (documented and undocumented) are known by the relevant personnel and are applied consistently.</a:t>
            </a:r>
            <a:endParaRPr lang="pt-PT" sz="9600" b="1" dirty="0">
              <a:solidFill>
                <a:schemeClr val="tx1"/>
              </a:solidFill>
            </a:endParaRPr>
          </a:p>
          <a:p>
            <a:pPr algn="l">
              <a:lnSpc>
                <a:spcPts val="3600"/>
              </a:lnSpc>
              <a:spcBef>
                <a:spcPts val="1800"/>
              </a:spcBef>
            </a:pPr>
            <a:r>
              <a:rPr lang="en-US" sz="9600" b="1" dirty="0">
                <a:solidFill>
                  <a:schemeClr val="tx1"/>
                </a:solidFill>
              </a:rPr>
              <a:t> 1.2.10. The company shall have a system in place to ensure that it is kept informed of all relevant legislation on food safety and quality issues, scientific and technical developments and industry codes of practice.</a:t>
            </a: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70</a:t>
            </a:fld>
            <a:endParaRPr lang="en-US"/>
          </a:p>
        </p:txBody>
      </p:sp>
    </p:spTree>
    <p:extLst>
      <p:ext uri="{BB962C8B-B14F-4D97-AF65-F5344CB8AC3E}">
        <p14:creationId xmlns:p14="http://schemas.microsoft.com/office/powerpoint/2010/main" val="35779023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rmAutofit/>
          </a:bodyPr>
          <a:lstStyle/>
          <a:p>
            <a:pPr marL="0" lvl="2" algn="l">
              <a:lnSpc>
                <a:spcPts val="3600"/>
              </a:lnSpc>
              <a:spcBef>
                <a:spcPts val="1800"/>
              </a:spcBef>
            </a:pPr>
            <a:endParaRPr lang="pt-PT" sz="9600" b="1" dirty="0">
              <a:solidFill>
                <a:schemeClr val="tx1"/>
              </a:solidFill>
            </a:endParaRPr>
          </a:p>
          <a:p>
            <a:pPr marL="0" lvl="2" algn="l">
              <a:lnSpc>
                <a:spcPts val="3600"/>
              </a:lnSpc>
              <a:spcBef>
                <a:spcPts val="1800"/>
              </a:spcBef>
            </a:pPr>
            <a:r>
              <a:rPr lang="pt-PT" b="1" dirty="0">
                <a:solidFill>
                  <a:schemeClr val="tx1"/>
                </a:solidFill>
              </a:rPr>
              <a:t>1.2.11. </a:t>
            </a:r>
            <a:r>
              <a:rPr lang="en-US" b="1" dirty="0">
                <a:solidFill>
                  <a:schemeClr val="tx1"/>
                </a:solidFill>
              </a:rPr>
              <a:t>The company shall inform its customers, as soon as possible, of any issue related to product specification, in particular of all non-conformity(</a:t>
            </a:r>
            <a:r>
              <a:rPr lang="en-US" b="1" dirty="0" err="1">
                <a:solidFill>
                  <a:schemeClr val="tx1"/>
                </a:solidFill>
              </a:rPr>
              <a:t>ies</a:t>
            </a:r>
            <a:r>
              <a:rPr lang="en-US" b="1" dirty="0">
                <a:solidFill>
                  <a:schemeClr val="tx1"/>
                </a:solidFill>
              </a:rPr>
              <a:t>) identified by competent authorities related to products which could have, has or has had a defined impact on safety and/or legality of respective products. This could include, but are not limited to cautionary issues.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71</a:t>
            </a:fld>
            <a:endParaRPr lang="en-US"/>
          </a:p>
        </p:txBody>
      </p:sp>
    </p:spTree>
    <p:extLst>
      <p:ext uri="{BB962C8B-B14F-4D97-AF65-F5344CB8AC3E}">
        <p14:creationId xmlns:p14="http://schemas.microsoft.com/office/powerpoint/2010/main" val="423617094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524000"/>
            <a:ext cx="8164462" cy="6096000"/>
          </a:xfrm>
        </p:spPr>
        <p:txBody>
          <a:bodyPr>
            <a:normAutofit/>
          </a:bodyPr>
          <a:lstStyle/>
          <a:p>
            <a:pPr marL="0" lvl="2" algn="l">
              <a:lnSpc>
                <a:spcPts val="3600"/>
              </a:lnSpc>
              <a:spcBef>
                <a:spcPts val="1800"/>
              </a:spcBef>
            </a:pPr>
            <a:r>
              <a:rPr lang="pt-PT" sz="3200" b="1" dirty="0">
                <a:solidFill>
                  <a:schemeClr val="tx1"/>
                </a:solidFill>
              </a:rPr>
              <a:t>1.3. </a:t>
            </a:r>
            <a:r>
              <a:rPr lang="en-US" sz="3200" b="1" dirty="0">
                <a:solidFill>
                  <a:schemeClr val="tx1"/>
                </a:solidFill>
              </a:rPr>
              <a:t>Customer focus</a:t>
            </a:r>
            <a:endParaRPr lang="pt-PT" sz="3200" b="1" dirty="0">
              <a:solidFill>
                <a:schemeClr val="tx1"/>
              </a:solidFill>
            </a:endParaRPr>
          </a:p>
          <a:p>
            <a:pPr marL="0" lvl="2" algn="l">
              <a:lnSpc>
                <a:spcPts val="3600"/>
              </a:lnSpc>
              <a:spcBef>
                <a:spcPts val="1800"/>
              </a:spcBef>
            </a:pPr>
            <a:r>
              <a:rPr lang="en-US" b="1" dirty="0">
                <a:solidFill>
                  <a:schemeClr val="tx1"/>
                </a:solidFill>
              </a:rPr>
              <a:t>1.3.1. A documented procedure shall be in place to identify fundamental needs and expectations of customers.</a:t>
            </a:r>
            <a:endParaRPr lang="pt-PT" b="1" dirty="0">
              <a:solidFill>
                <a:schemeClr val="tx1"/>
              </a:solidFill>
            </a:endParaRPr>
          </a:p>
          <a:p>
            <a:pPr marL="0" lvl="2" algn="l">
              <a:lnSpc>
                <a:spcPts val="3600"/>
              </a:lnSpc>
              <a:spcBef>
                <a:spcPts val="3000"/>
              </a:spcBef>
            </a:pPr>
            <a:r>
              <a:rPr lang="en-US" b="1" dirty="0">
                <a:solidFill>
                  <a:schemeClr val="tx1"/>
                </a:solidFill>
              </a:rPr>
              <a:t>1.3.2. The results of this procedure shall be evaluated and considered to determine quality and food safety objectives.</a:t>
            </a:r>
            <a:r>
              <a:rPr lang="pt-PT" b="1" dirty="0">
                <a:solidFill>
                  <a:schemeClr val="tx1"/>
                </a:solidFill>
              </a:rPr>
              <a:t> </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72</a:t>
            </a:fld>
            <a:endParaRPr lang="en-US"/>
          </a:p>
        </p:txBody>
      </p:sp>
    </p:spTree>
    <p:extLst>
      <p:ext uri="{BB962C8B-B14F-4D97-AF65-F5344CB8AC3E}">
        <p14:creationId xmlns:p14="http://schemas.microsoft.com/office/powerpoint/2010/main" val="41730537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rmAutofit/>
          </a:bodyPr>
          <a:lstStyle/>
          <a:p>
            <a:pPr marL="0" lvl="2" algn="l">
              <a:lnSpc>
                <a:spcPts val="3600"/>
              </a:lnSpc>
              <a:spcBef>
                <a:spcPts val="1800"/>
              </a:spcBef>
            </a:pPr>
            <a:r>
              <a:rPr lang="en-US" sz="3200" b="1" dirty="0">
                <a:solidFill>
                  <a:schemeClr val="tx1"/>
                </a:solidFill>
              </a:rPr>
              <a:t>1.4. Management review</a:t>
            </a:r>
            <a:endParaRPr lang="pt-PT" sz="3200" b="1" dirty="0">
              <a:solidFill>
                <a:schemeClr val="tx1"/>
              </a:solidFill>
            </a:endParaRPr>
          </a:p>
          <a:p>
            <a:pPr marL="0" lvl="2" algn="l">
              <a:lnSpc>
                <a:spcPts val="3600"/>
              </a:lnSpc>
              <a:spcBef>
                <a:spcPts val="1800"/>
              </a:spcBef>
            </a:pPr>
            <a:r>
              <a:rPr lang="en-US" b="1" dirty="0">
                <a:solidFill>
                  <a:schemeClr val="tx1"/>
                </a:solidFill>
              </a:rPr>
              <a:t>1.4.1. Senior management shall ensure that the quality and food safety management systems are reviewed at least annually or more frequently if changes occur. Such reviews shall contain, at least, results of audits, customer feedbacks, process compliance and product conformity, status of preventive and corrective actions, follow up actions from previous management reviews, changes that could affect the food safety and quality management systems and recommendations for improvement.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73</a:t>
            </a:fld>
            <a:endParaRPr lang="en-US"/>
          </a:p>
        </p:txBody>
      </p:sp>
    </p:spTree>
    <p:extLst>
      <p:ext uri="{BB962C8B-B14F-4D97-AF65-F5344CB8AC3E}">
        <p14:creationId xmlns:p14="http://schemas.microsoft.com/office/powerpoint/2010/main" val="17546585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rmAutofit/>
          </a:bodyPr>
          <a:lstStyle/>
          <a:p>
            <a:pPr marL="0" lvl="2" algn="l">
              <a:lnSpc>
                <a:spcPts val="3600"/>
              </a:lnSpc>
              <a:spcBef>
                <a:spcPts val="1800"/>
              </a:spcBef>
            </a:pPr>
            <a:endParaRPr lang="en-US" sz="2800" b="1" dirty="0">
              <a:solidFill>
                <a:schemeClr val="tx1"/>
              </a:solidFill>
            </a:endParaRPr>
          </a:p>
          <a:p>
            <a:pPr marL="0" lvl="2" algn="l">
              <a:lnSpc>
                <a:spcPts val="3600"/>
              </a:lnSpc>
              <a:spcBef>
                <a:spcPts val="1800"/>
              </a:spcBef>
            </a:pPr>
            <a:endParaRPr lang="en-US" sz="2800" b="1" dirty="0">
              <a:solidFill>
                <a:schemeClr val="tx1"/>
              </a:solidFill>
            </a:endParaRPr>
          </a:p>
          <a:p>
            <a:pPr marL="0" lvl="2" algn="l">
              <a:lnSpc>
                <a:spcPts val="3600"/>
              </a:lnSpc>
              <a:spcBef>
                <a:spcPts val="1800"/>
              </a:spcBef>
            </a:pPr>
            <a:r>
              <a:rPr lang="en-US" b="1" dirty="0">
                <a:solidFill>
                  <a:schemeClr val="tx1"/>
                </a:solidFill>
              </a:rPr>
              <a:t>1.4.2. This review shall include the evaluation of measures for the control of the quality and food safety management system and for the continuous improvement process.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74</a:t>
            </a:fld>
            <a:endParaRPr lang="en-US"/>
          </a:p>
        </p:txBody>
      </p:sp>
    </p:spTree>
    <p:extLst>
      <p:ext uri="{BB962C8B-B14F-4D97-AF65-F5344CB8AC3E}">
        <p14:creationId xmlns:p14="http://schemas.microsoft.com/office/powerpoint/2010/main" val="281893740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7" y="1219202"/>
            <a:ext cx="8447141" cy="5000624"/>
          </a:xfrm>
        </p:spPr>
        <p:txBody>
          <a:bodyPr>
            <a:normAutofit/>
          </a:bodyPr>
          <a:lstStyle/>
          <a:p>
            <a:pPr marL="0" lvl="2" algn="l">
              <a:lnSpc>
                <a:spcPts val="3600"/>
              </a:lnSpc>
              <a:spcBef>
                <a:spcPts val="1800"/>
              </a:spcBef>
            </a:pPr>
            <a:r>
              <a:rPr lang="en-US" b="1" dirty="0">
                <a:solidFill>
                  <a:schemeClr val="tx1"/>
                </a:solidFill>
              </a:rPr>
              <a:t>1.4.3. The company shall identify and review regularly (e.g. by internal audits or on-site inspection) the infrastructure needed to achieve conformity to product requirements. This shall include, as a minimum, the following:</a:t>
            </a:r>
            <a:endParaRPr lang="pt-PT" b="1" dirty="0">
              <a:solidFill>
                <a:schemeClr val="tx1"/>
              </a:solidFill>
            </a:endParaRPr>
          </a:p>
          <a:p>
            <a:pPr marL="0" lvl="2" algn="l">
              <a:lnSpc>
                <a:spcPts val="3600"/>
              </a:lnSpc>
              <a:spcBef>
                <a:spcPts val="600"/>
              </a:spcBef>
            </a:pPr>
            <a:r>
              <a:rPr lang="en-US" b="1" dirty="0">
                <a:solidFill>
                  <a:schemeClr val="tx1"/>
                </a:solidFill>
              </a:rPr>
              <a:t>- Buildings		- supply systems</a:t>
            </a:r>
            <a:endParaRPr lang="pt-PT" b="1" dirty="0">
              <a:solidFill>
                <a:schemeClr val="tx1"/>
              </a:solidFill>
            </a:endParaRPr>
          </a:p>
          <a:p>
            <a:pPr marL="0" lvl="2" algn="l">
              <a:lnSpc>
                <a:spcPts val="3600"/>
              </a:lnSpc>
              <a:spcBef>
                <a:spcPts val="600"/>
              </a:spcBef>
            </a:pPr>
            <a:r>
              <a:rPr lang="en-US" b="1" dirty="0">
                <a:solidFill>
                  <a:schemeClr val="tx1"/>
                </a:solidFill>
              </a:rPr>
              <a:t>- machines  and equipment</a:t>
            </a:r>
            <a:endParaRPr lang="pt-PT" b="1" dirty="0">
              <a:solidFill>
                <a:schemeClr val="tx1"/>
              </a:solidFill>
            </a:endParaRPr>
          </a:p>
          <a:p>
            <a:pPr marL="0" lvl="2" algn="l">
              <a:lnSpc>
                <a:spcPts val="3600"/>
              </a:lnSpc>
              <a:spcBef>
                <a:spcPts val="600"/>
              </a:spcBef>
            </a:pPr>
            <a:r>
              <a:rPr lang="en-US" b="1" dirty="0">
                <a:solidFill>
                  <a:schemeClr val="tx1"/>
                </a:solidFill>
              </a:rPr>
              <a:t>- transport.</a:t>
            </a:r>
          </a:p>
          <a:p>
            <a:pPr marL="0" lvl="2" algn="l">
              <a:lnSpc>
                <a:spcPts val="3600"/>
              </a:lnSpc>
              <a:spcBef>
                <a:spcPts val="1200"/>
              </a:spcBef>
            </a:pPr>
            <a:r>
              <a:rPr lang="en-US" b="1" dirty="0">
                <a:solidFill>
                  <a:schemeClr val="tx1"/>
                </a:solidFill>
              </a:rPr>
              <a:t>The </a:t>
            </a:r>
            <a:r>
              <a:rPr lang="en-US" b="1" dirty="0" err="1">
                <a:solidFill>
                  <a:schemeClr val="tx1"/>
                </a:solidFill>
              </a:rPr>
              <a:t>ults</a:t>
            </a:r>
            <a:r>
              <a:rPr lang="en-US" b="1" dirty="0">
                <a:solidFill>
                  <a:schemeClr val="tx1"/>
                </a:solidFill>
              </a:rPr>
              <a:t> of the review shall be considered, with </a:t>
            </a:r>
            <a:r>
              <a:rPr lang="en-US" b="1" dirty="0" err="1">
                <a:solidFill>
                  <a:schemeClr val="tx1"/>
                </a:solidFill>
              </a:rPr>
              <a:t>dcon</a:t>
            </a:r>
            <a:r>
              <a:rPr lang="en-US" b="1" dirty="0">
                <a:solidFill>
                  <a:schemeClr val="tx1"/>
                </a:solidFill>
              </a:rPr>
              <a:t>- </a:t>
            </a:r>
            <a:r>
              <a:rPr lang="en-US" b="1" dirty="0" err="1">
                <a:solidFill>
                  <a:schemeClr val="tx1"/>
                </a:solidFill>
              </a:rPr>
              <a:t>sideration</a:t>
            </a:r>
            <a:r>
              <a:rPr lang="en-US" b="1" dirty="0">
                <a:solidFill>
                  <a:schemeClr val="tx1"/>
                </a:solidFill>
              </a:rPr>
              <a:t> to risk, for investment planning.</a:t>
            </a:r>
            <a:endParaRPr lang="pt-PT" b="1" dirty="0">
              <a:solidFill>
                <a:schemeClr val="tx1"/>
              </a:solidFill>
            </a:endParaRPr>
          </a:p>
          <a:p>
            <a:pPr marL="1143000" lvl="2" indent="-1143000" algn="l">
              <a:lnSpc>
                <a:spcPts val="3600"/>
              </a:lnSpc>
              <a:spcBef>
                <a:spcPts val="1200"/>
              </a:spcBef>
              <a:buFontTx/>
              <a:buChar char="-"/>
            </a:pPr>
            <a:endParaRPr lang="pt-PT" sz="112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75</a:t>
            </a:fld>
            <a:endParaRPr lang="en-US"/>
          </a:p>
        </p:txBody>
      </p:sp>
    </p:spTree>
    <p:extLst>
      <p:ext uri="{BB962C8B-B14F-4D97-AF65-F5344CB8AC3E}">
        <p14:creationId xmlns:p14="http://schemas.microsoft.com/office/powerpoint/2010/main" val="34172353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spcBef>
                <a:spcPts val="1800"/>
              </a:spcBef>
            </a:pPr>
            <a:r>
              <a:rPr lang="en-US" b="1" dirty="0">
                <a:solidFill>
                  <a:schemeClr val="tx1"/>
                </a:solidFill>
              </a:rPr>
              <a:t>1.4.4. The company shall identify and review regularly (e.g. by internal audits or on-site inspection) the work environment needed to achieve conformity to product requirements. This shall include, as a minimum the following:</a:t>
            </a:r>
            <a:endParaRPr lang="pt-PT" b="1" dirty="0">
              <a:solidFill>
                <a:schemeClr val="tx1"/>
              </a:solidFill>
            </a:endParaRPr>
          </a:p>
          <a:p>
            <a:pPr marL="0" lvl="2" algn="l">
              <a:lnSpc>
                <a:spcPts val="3600"/>
              </a:lnSpc>
              <a:spcBef>
                <a:spcPts val="600"/>
              </a:spcBef>
            </a:pPr>
            <a:r>
              <a:rPr lang="en-US" b="1" dirty="0">
                <a:solidFill>
                  <a:schemeClr val="tx1"/>
                </a:solidFill>
              </a:rPr>
              <a:t>- staff facilities		- environmental conditions</a:t>
            </a:r>
            <a:endParaRPr lang="pt-PT" b="1" dirty="0">
              <a:solidFill>
                <a:schemeClr val="tx1"/>
              </a:solidFill>
            </a:endParaRPr>
          </a:p>
          <a:p>
            <a:pPr marL="0" lvl="2" algn="l">
              <a:lnSpc>
                <a:spcPts val="3600"/>
              </a:lnSpc>
              <a:spcBef>
                <a:spcPts val="600"/>
              </a:spcBef>
            </a:pPr>
            <a:r>
              <a:rPr lang="en-US" b="1" dirty="0">
                <a:solidFill>
                  <a:schemeClr val="tx1"/>
                </a:solidFill>
              </a:rPr>
              <a:t>- hygienic conditions		- workplace design</a:t>
            </a:r>
            <a:endParaRPr lang="pt-PT" b="1" dirty="0">
              <a:solidFill>
                <a:schemeClr val="tx1"/>
              </a:solidFill>
            </a:endParaRPr>
          </a:p>
          <a:p>
            <a:pPr marL="0" lvl="2" algn="l">
              <a:lnSpc>
                <a:spcPts val="3600"/>
              </a:lnSpc>
              <a:spcBef>
                <a:spcPts val="600"/>
              </a:spcBef>
            </a:pPr>
            <a:r>
              <a:rPr lang="en-US" b="1" dirty="0">
                <a:solidFill>
                  <a:schemeClr val="tx1"/>
                </a:solidFill>
              </a:rPr>
              <a:t>- external influences (e.g. noise, vibration).</a:t>
            </a:r>
            <a:endParaRPr lang="pt-PT" b="1" dirty="0">
              <a:solidFill>
                <a:schemeClr val="tx1"/>
              </a:solidFill>
            </a:endParaRPr>
          </a:p>
          <a:p>
            <a:pPr marL="0" lvl="2" algn="l">
              <a:lnSpc>
                <a:spcPts val="3600"/>
              </a:lnSpc>
              <a:spcBef>
                <a:spcPts val="1800"/>
              </a:spcBef>
            </a:pPr>
            <a:r>
              <a:rPr lang="en-US" b="1" dirty="0">
                <a:solidFill>
                  <a:schemeClr val="tx1"/>
                </a:solidFill>
              </a:rPr>
              <a:t>The results of the review shall be considered, with due con- </a:t>
            </a:r>
            <a:r>
              <a:rPr lang="en-US" b="1" dirty="0" err="1">
                <a:solidFill>
                  <a:schemeClr val="tx1"/>
                </a:solidFill>
              </a:rPr>
              <a:t>sideration</a:t>
            </a:r>
            <a:r>
              <a:rPr lang="en-US" b="1" dirty="0">
                <a:solidFill>
                  <a:schemeClr val="tx1"/>
                </a:solidFill>
              </a:rPr>
              <a:t> to risk for investment planning.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76</a:t>
            </a:fld>
            <a:endParaRPr lang="en-US"/>
          </a:p>
        </p:txBody>
      </p:sp>
    </p:spTree>
    <p:extLst>
      <p:ext uri="{BB962C8B-B14F-4D97-AF65-F5344CB8AC3E}">
        <p14:creationId xmlns:p14="http://schemas.microsoft.com/office/powerpoint/2010/main" val="14015339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2. QUALITY AND FOOD SAFETY MANAGEMENT SYSTEM</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77</a:t>
            </a:fld>
            <a:endParaRPr lang="en-US"/>
          </a:p>
        </p:txBody>
      </p:sp>
    </p:spTree>
    <p:extLst>
      <p:ext uri="{BB962C8B-B14F-4D97-AF65-F5344CB8AC3E}">
        <p14:creationId xmlns:p14="http://schemas.microsoft.com/office/powerpoint/2010/main" val="39114336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sz="3200" b="1" dirty="0">
                <a:solidFill>
                  <a:schemeClr val="tx1"/>
                </a:solidFill>
              </a:rPr>
              <a:t>2.1. Quality Management</a:t>
            </a:r>
            <a:endParaRPr lang="pt-PT" sz="3200" b="1" dirty="0">
              <a:solidFill>
                <a:schemeClr val="tx1"/>
              </a:solidFill>
            </a:endParaRPr>
          </a:p>
          <a:p>
            <a:pPr marL="0" lvl="2" algn="l">
              <a:lnSpc>
                <a:spcPts val="3600"/>
              </a:lnSpc>
            </a:pPr>
            <a:r>
              <a:rPr lang="en-US" sz="2800" b="1" dirty="0">
                <a:solidFill>
                  <a:schemeClr val="tx1"/>
                </a:solidFill>
              </a:rPr>
              <a:t>2.1.1. Documentation requirements</a:t>
            </a:r>
            <a:endParaRPr lang="pt-PT" sz="2800" b="1" dirty="0">
              <a:solidFill>
                <a:schemeClr val="tx1"/>
              </a:solidFill>
            </a:endParaRPr>
          </a:p>
          <a:p>
            <a:pPr marL="0" lvl="2" algn="l">
              <a:lnSpc>
                <a:spcPts val="3600"/>
              </a:lnSpc>
            </a:pPr>
            <a:r>
              <a:rPr lang="en-US" b="1" dirty="0">
                <a:solidFill>
                  <a:schemeClr val="tx1"/>
                </a:solidFill>
              </a:rPr>
              <a:t>2.1.1.1. The system for food safety and quality management shall be documented and implemented, and shall be retained in one location (food safety and quality manual or electronic documented system).</a:t>
            </a:r>
            <a:endParaRPr lang="pt-PT" b="1" dirty="0">
              <a:solidFill>
                <a:schemeClr val="tx1"/>
              </a:solidFill>
            </a:endParaRPr>
          </a:p>
          <a:p>
            <a:pPr marL="0" lvl="2" algn="l">
              <a:lnSpc>
                <a:spcPts val="3600"/>
              </a:lnSpc>
            </a:pPr>
            <a:r>
              <a:rPr lang="en-US" b="1" dirty="0">
                <a:solidFill>
                  <a:schemeClr val="tx1"/>
                </a:solidFill>
              </a:rPr>
              <a:t>2.1.1.2. A documented procedure shall exist for the control of documents and their amendments.</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78</a:t>
            </a:fld>
            <a:endParaRPr lang="en-US"/>
          </a:p>
        </p:txBody>
      </p:sp>
    </p:spTree>
    <p:extLst>
      <p:ext uri="{BB962C8B-B14F-4D97-AF65-F5344CB8AC3E}">
        <p14:creationId xmlns:p14="http://schemas.microsoft.com/office/powerpoint/2010/main" val="1959938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spcBef>
                <a:spcPts val="1800"/>
              </a:spcBef>
            </a:pPr>
            <a:r>
              <a:rPr lang="en-US" b="1" dirty="0">
                <a:solidFill>
                  <a:schemeClr val="tx1"/>
                </a:solidFill>
              </a:rPr>
              <a:t>2.1.2.3. All documents shall be clearly legible, unambiguous and comprehensive. They shall be available to relevant personnel at all times.</a:t>
            </a:r>
            <a:endParaRPr lang="pt-PT" b="1" dirty="0">
              <a:solidFill>
                <a:schemeClr val="tx1"/>
              </a:solidFill>
            </a:endParaRPr>
          </a:p>
          <a:p>
            <a:pPr marL="0" lvl="2" algn="l">
              <a:lnSpc>
                <a:spcPts val="3600"/>
              </a:lnSpc>
              <a:spcBef>
                <a:spcPts val="1800"/>
              </a:spcBef>
            </a:pPr>
            <a:r>
              <a:rPr lang="en-US" b="1" dirty="0">
                <a:solidFill>
                  <a:schemeClr val="tx1"/>
                </a:solidFill>
              </a:rPr>
              <a:t>2.1.2.4. All documents which are necessary for compliance with the product requirements shall be available in their latest version.</a:t>
            </a:r>
            <a:endParaRPr lang="pt-PT" b="1" dirty="0">
              <a:solidFill>
                <a:schemeClr val="tx1"/>
              </a:solidFill>
            </a:endParaRPr>
          </a:p>
          <a:p>
            <a:pPr marL="0" lvl="2" algn="l">
              <a:lnSpc>
                <a:spcPts val="3600"/>
              </a:lnSpc>
              <a:spcBef>
                <a:spcPts val="1800"/>
              </a:spcBef>
            </a:pPr>
            <a:r>
              <a:rPr lang="en-US" b="1" dirty="0">
                <a:solidFill>
                  <a:schemeClr val="tx1"/>
                </a:solidFill>
              </a:rPr>
              <a:t>2.1.2.5. The reason for any amendments to documents critical for the product requirements shall be recorded.</a:t>
            </a:r>
            <a:endParaRPr lang="pt-PT" b="1" dirty="0">
              <a:solidFill>
                <a:schemeClr val="tx1"/>
              </a:solidFill>
            </a:endParaRPr>
          </a:p>
          <a:p>
            <a:pPr marL="0" lvl="2" algn="l">
              <a:lnSpc>
                <a:spcPts val="3600"/>
              </a:lnSpc>
            </a:pPr>
            <a:r>
              <a:rPr lang="en-US" b="1" dirty="0">
                <a:solidFill>
                  <a:schemeClr val="tx1"/>
                </a:solidFill>
              </a:rPr>
              <a:t> </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79</a:t>
            </a:fld>
            <a:endParaRPr lang="en-US"/>
          </a:p>
        </p:txBody>
      </p:sp>
    </p:spTree>
    <p:extLst>
      <p:ext uri="{BB962C8B-B14F-4D97-AF65-F5344CB8AC3E}">
        <p14:creationId xmlns:p14="http://schemas.microsoft.com/office/powerpoint/2010/main" val="737167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marL="342900" indent="-342900" algn="l">
              <a:lnSpc>
                <a:spcPts val="3200"/>
              </a:lnSpc>
              <a:spcBef>
                <a:spcPts val="1800"/>
              </a:spcBef>
              <a:buFont typeface="Wingdings" panose="05000000000000000000" pitchFamily="2" charset="2"/>
              <a:buChar char="Ø"/>
            </a:pPr>
            <a:endParaRPr lang="en-US" sz="2400" b="1" dirty="0">
              <a:solidFill>
                <a:schemeClr val="tx1"/>
              </a:solidFill>
            </a:endParaRPr>
          </a:p>
          <a:p>
            <a:pPr marL="342900" indent="-342900" algn="l">
              <a:lnSpc>
                <a:spcPts val="3200"/>
              </a:lnSpc>
              <a:spcBef>
                <a:spcPts val="1800"/>
              </a:spcBef>
              <a:buFont typeface="Wingdings" panose="05000000000000000000" pitchFamily="2" charset="2"/>
              <a:buChar char="Ø"/>
            </a:pPr>
            <a:r>
              <a:rPr lang="en-US" sz="2400" b="1" dirty="0">
                <a:solidFill>
                  <a:schemeClr val="tx1"/>
                </a:solidFill>
              </a:rPr>
              <a:t>documented procedures and the instructions concerning their implementation,</a:t>
            </a:r>
            <a:endParaRPr lang="pt-PT"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a:solidFill>
                  <a:schemeClr val="tx1"/>
                </a:solidFill>
              </a:rPr>
              <a:t>inspection and testing: specified requirements and defined acceptance/tolerance criteria,</a:t>
            </a:r>
            <a:endParaRPr lang="pt-PT"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a:solidFill>
                  <a:schemeClr val="tx1"/>
                </a:solidFill>
              </a:rPr>
              <a:t>the actions to be taken in case of non-conformities,</a:t>
            </a:r>
            <a:endParaRPr lang="pt-PT"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a:solidFill>
                  <a:schemeClr val="tx1"/>
                </a:solidFill>
              </a:rPr>
              <a:t>investigation of the causes of non-conformities and the implementation of corrective actions,</a:t>
            </a:r>
            <a:endParaRPr lang="pt-PT" sz="2400" b="1" dirty="0">
              <a:solidFill>
                <a:schemeClr val="tx1"/>
              </a:solidFill>
            </a:endParaRPr>
          </a:p>
          <a:p>
            <a:pPr algn="l">
              <a:lnSpc>
                <a:spcPts val="3600"/>
              </a:lnSpc>
              <a:spcBef>
                <a:spcPts val="1800"/>
              </a:spcBef>
            </a:pPr>
            <a:endParaRPr lang="en-US" sz="9600" b="1" dirty="0">
              <a:solidFill>
                <a:schemeClr val="tx1"/>
              </a:solidFill>
            </a:endParaRPr>
          </a:p>
          <a:p>
            <a:pPr algn="l">
              <a:lnSpc>
                <a:spcPts val="3600"/>
              </a:lnSpc>
              <a:spcBef>
                <a:spcPts val="1800"/>
              </a:spcBef>
            </a:pPr>
            <a:endParaRPr lang="pt-PT" sz="51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a:t>
            </a:fld>
            <a:endParaRPr lang="en-US"/>
          </a:p>
        </p:txBody>
      </p:sp>
    </p:spTree>
    <p:extLst>
      <p:ext uri="{BB962C8B-B14F-4D97-AF65-F5344CB8AC3E}">
        <p14:creationId xmlns:p14="http://schemas.microsoft.com/office/powerpoint/2010/main" val="101594037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sz="2800" b="1" dirty="0">
                <a:solidFill>
                  <a:schemeClr val="tx1"/>
                </a:solidFill>
              </a:rPr>
              <a:t>2.1.2. Record keeping</a:t>
            </a:r>
            <a:endParaRPr lang="pt-PT" sz="2800" b="1" dirty="0">
              <a:solidFill>
                <a:schemeClr val="tx1"/>
              </a:solidFill>
            </a:endParaRPr>
          </a:p>
          <a:p>
            <a:pPr marL="0" lvl="2" algn="l">
              <a:lnSpc>
                <a:spcPts val="3600"/>
              </a:lnSpc>
            </a:pPr>
            <a:r>
              <a:rPr lang="en-US" b="1" dirty="0">
                <a:solidFill>
                  <a:schemeClr val="tx1"/>
                </a:solidFill>
              </a:rPr>
              <a:t>2.1.2.1. All relevant records necessary for the product requirements shall be complete, detailed and maintained and shall be available on request.</a:t>
            </a: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2.1.2.2. Records shall be legible and genuine. They shall be maintained in a way that subsequent manipulation of records is prohibited.</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80</a:t>
            </a:fld>
            <a:endParaRPr lang="en-US"/>
          </a:p>
        </p:txBody>
      </p:sp>
    </p:spTree>
    <p:extLst>
      <p:ext uri="{BB962C8B-B14F-4D97-AF65-F5344CB8AC3E}">
        <p14:creationId xmlns:p14="http://schemas.microsoft.com/office/powerpoint/2010/main" val="132070135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spcBef>
                <a:spcPts val="1200"/>
              </a:spcBef>
            </a:pPr>
            <a:r>
              <a:rPr lang="en-US" b="1" dirty="0">
                <a:solidFill>
                  <a:schemeClr val="tx1"/>
                </a:solidFill>
              </a:rPr>
              <a:t>2.1.2.3. All records shall be kept in accordance with legal requirements and for a minimum of one year after the shelf life. For products which have no shelf life, the duration of record keeping shall be justified and this justification shall be documented.</a:t>
            </a:r>
            <a:endParaRPr lang="pt-PT" b="1" dirty="0">
              <a:solidFill>
                <a:schemeClr val="tx1"/>
              </a:solidFill>
            </a:endParaRPr>
          </a:p>
          <a:p>
            <a:pPr marL="0" lvl="2" algn="l">
              <a:lnSpc>
                <a:spcPts val="3600"/>
              </a:lnSpc>
              <a:spcBef>
                <a:spcPts val="2400"/>
              </a:spcBef>
            </a:pPr>
            <a:r>
              <a:rPr lang="en-US" b="1" dirty="0">
                <a:solidFill>
                  <a:schemeClr val="tx1"/>
                </a:solidFill>
              </a:rPr>
              <a:t>2.1.2.4. Any amendments to records shall only be carried out by </a:t>
            </a:r>
            <a:r>
              <a:rPr lang="en-US" b="1" dirty="0" err="1">
                <a:solidFill>
                  <a:schemeClr val="tx1"/>
                </a:solidFill>
              </a:rPr>
              <a:t>authorised</a:t>
            </a:r>
            <a:r>
              <a:rPr lang="en-US" b="1" dirty="0">
                <a:solidFill>
                  <a:schemeClr val="tx1"/>
                </a:solidFill>
              </a:rPr>
              <a:t> persons.</a:t>
            </a:r>
            <a:endParaRPr lang="pt-PT" b="1" dirty="0">
              <a:solidFill>
                <a:schemeClr val="tx1"/>
              </a:solidFill>
            </a:endParaRPr>
          </a:p>
          <a:p>
            <a:pPr marL="0" lvl="2" algn="l">
              <a:lnSpc>
                <a:spcPts val="3600"/>
              </a:lnSpc>
              <a:spcBef>
                <a:spcPts val="2400"/>
              </a:spcBef>
            </a:pPr>
            <a:r>
              <a:rPr lang="en-US" b="1" dirty="0">
                <a:solidFill>
                  <a:schemeClr val="tx1"/>
                </a:solidFill>
              </a:rPr>
              <a:t>2.1.2.5. Records shall be securely stored and easily accessible.</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81</a:t>
            </a:fld>
            <a:endParaRPr lang="en-US"/>
          </a:p>
        </p:txBody>
      </p:sp>
    </p:spTree>
    <p:extLst>
      <p:ext uri="{BB962C8B-B14F-4D97-AF65-F5344CB8AC3E}">
        <p14:creationId xmlns:p14="http://schemas.microsoft.com/office/powerpoint/2010/main" val="17145063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sz="3200" b="1" dirty="0">
                <a:solidFill>
                  <a:schemeClr val="tx1"/>
                </a:solidFill>
              </a:rPr>
              <a:t>2.2. Food Safety Management</a:t>
            </a:r>
            <a:endParaRPr lang="pt-PT" sz="3200" b="1" dirty="0">
              <a:solidFill>
                <a:schemeClr val="tx1"/>
              </a:solidFill>
            </a:endParaRPr>
          </a:p>
          <a:p>
            <a:pPr marL="0" lvl="2" algn="l">
              <a:lnSpc>
                <a:spcPts val="3600"/>
              </a:lnSpc>
            </a:pPr>
            <a:r>
              <a:rPr lang="en-US" sz="2800" b="1" dirty="0">
                <a:solidFill>
                  <a:schemeClr val="tx1"/>
                </a:solidFill>
              </a:rPr>
              <a:t>2.2.1. HACCP system</a:t>
            </a:r>
            <a:endParaRPr lang="pt-PT" sz="2800" b="1" dirty="0">
              <a:solidFill>
                <a:schemeClr val="tx1"/>
              </a:solidFill>
            </a:endParaRPr>
          </a:p>
          <a:p>
            <a:pPr marL="0" lvl="2" algn="l">
              <a:lnSpc>
                <a:spcPts val="3600"/>
              </a:lnSpc>
            </a:pPr>
            <a:r>
              <a:rPr lang="en-US" b="1" dirty="0">
                <a:solidFill>
                  <a:schemeClr val="tx1"/>
                </a:solidFill>
              </a:rPr>
              <a:t>2.2.1.1. The basis of the company’s food safety control system shall be a fully implemented, systematic and comprehensive HACCP system, based upon the Codex Alimentarius </a:t>
            </a:r>
            <a:r>
              <a:rPr lang="en-US" b="1" dirty="0" err="1">
                <a:solidFill>
                  <a:schemeClr val="tx1"/>
                </a:solidFill>
              </a:rPr>
              <a:t>princi</a:t>
            </a:r>
            <a:r>
              <a:rPr lang="en-US" b="1" dirty="0">
                <a:solidFill>
                  <a:schemeClr val="tx1"/>
                </a:solidFill>
              </a:rPr>
              <a:t>- </a:t>
            </a:r>
            <a:r>
              <a:rPr lang="en-US" b="1" dirty="0" err="1">
                <a:solidFill>
                  <a:schemeClr val="tx1"/>
                </a:solidFill>
              </a:rPr>
              <a:t>ples</a:t>
            </a:r>
            <a:r>
              <a:rPr lang="en-US" b="1" dirty="0">
                <a:solidFill>
                  <a:schemeClr val="tx1"/>
                </a:solidFill>
              </a:rPr>
              <a:t>. It shall take into account any legal requirements of the production and destination countries which may go beyond such principles. The HACCP system shall be implemented at each  production site.</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82</a:t>
            </a:fld>
            <a:endParaRPr lang="en-US"/>
          </a:p>
        </p:txBody>
      </p:sp>
    </p:spTree>
    <p:extLst>
      <p:ext uri="{BB962C8B-B14F-4D97-AF65-F5344CB8AC3E}">
        <p14:creationId xmlns:p14="http://schemas.microsoft.com/office/powerpoint/2010/main" val="23349554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b="1" dirty="0">
                <a:solidFill>
                  <a:schemeClr val="tx1"/>
                </a:solidFill>
              </a:rPr>
              <a:t>2.2.1.2. The HACCP system shall cover all raw materials, products or product groups as well as every process from goods into dispatch, including product development and product packaging.</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2.2.1.3. The company shall ensure that the HACCP system is based upon scientific literature, or technical verified specifications relating to the manufactured products and procedures. This shall be maintained in line with new technical process development.</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83</a:t>
            </a:fld>
            <a:endParaRPr lang="en-US"/>
          </a:p>
        </p:txBody>
      </p:sp>
    </p:spTree>
    <p:extLst>
      <p:ext uri="{BB962C8B-B14F-4D97-AF65-F5344CB8AC3E}">
        <p14:creationId xmlns:p14="http://schemas.microsoft.com/office/powerpoint/2010/main" val="5964262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2.2.1.4. HACCP system shall be reviewed and necessary changes shall be made when any modification is made in the product, process or any step.</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84</a:t>
            </a:fld>
            <a:endParaRPr lang="en-US"/>
          </a:p>
        </p:txBody>
      </p:sp>
    </p:spTree>
    <p:extLst>
      <p:ext uri="{BB962C8B-B14F-4D97-AF65-F5344CB8AC3E}">
        <p14:creationId xmlns:p14="http://schemas.microsoft.com/office/powerpoint/2010/main" val="5683104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sz="2800" b="1" dirty="0">
                <a:solidFill>
                  <a:schemeClr val="tx1"/>
                </a:solidFill>
              </a:rPr>
              <a:t>2.2.2. HACCP team</a:t>
            </a:r>
            <a:endParaRPr lang="pt-PT" sz="2800" b="1" dirty="0">
              <a:solidFill>
                <a:schemeClr val="tx1"/>
              </a:solidFill>
            </a:endParaRPr>
          </a:p>
          <a:p>
            <a:pPr marL="0" lvl="2" algn="l">
              <a:lnSpc>
                <a:spcPts val="3600"/>
              </a:lnSpc>
            </a:pPr>
            <a:r>
              <a:rPr lang="pt-PT" b="1" dirty="0">
                <a:solidFill>
                  <a:schemeClr val="tx1"/>
                </a:solidFill>
              </a:rPr>
              <a:t>2.2.2.1. </a:t>
            </a:r>
            <a:r>
              <a:rPr lang="en-US" b="1" dirty="0">
                <a:solidFill>
                  <a:schemeClr val="tx1"/>
                </a:solidFill>
              </a:rPr>
              <a:t>Assemble HACCP team (CA Step 1)</a:t>
            </a:r>
            <a:endParaRPr lang="pt-PT" b="1" dirty="0">
              <a:solidFill>
                <a:schemeClr val="tx1"/>
              </a:solidFill>
            </a:endParaRPr>
          </a:p>
          <a:p>
            <a:pPr marL="0" lvl="2" algn="l">
              <a:lnSpc>
                <a:spcPts val="3600"/>
              </a:lnSpc>
            </a:pPr>
            <a:r>
              <a:rPr lang="en-US" b="1" dirty="0">
                <a:solidFill>
                  <a:schemeClr val="tx1"/>
                </a:solidFill>
              </a:rPr>
              <a:t>The HACCP team shall be multidisciplinary and include operational staff. Personnel appointed as HACCP team members shall have specific knowledge of HACCP, product and process knowledge and the associated hazards. Where competent knowledge is not available, external expert advice shall be obtained.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85</a:t>
            </a:fld>
            <a:endParaRPr lang="en-US"/>
          </a:p>
        </p:txBody>
      </p:sp>
    </p:spTree>
    <p:extLst>
      <p:ext uri="{BB962C8B-B14F-4D97-AF65-F5344CB8AC3E}">
        <p14:creationId xmlns:p14="http://schemas.microsoft.com/office/powerpoint/2010/main" val="37147998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2.2.2.2. Those responsible for the development and maintenance of the HACCP system shall have an internal team leader and shall have received adequate training in the application of the HACCP principles.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2.2.2.3. The HACCP team shall have strong senior management support and shall be well known and established across the whole facility.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86</a:t>
            </a:fld>
            <a:endParaRPr lang="en-US"/>
          </a:p>
        </p:txBody>
      </p:sp>
    </p:spTree>
    <p:extLst>
      <p:ext uri="{BB962C8B-B14F-4D97-AF65-F5344CB8AC3E}">
        <p14:creationId xmlns:p14="http://schemas.microsoft.com/office/powerpoint/2010/main" val="29099999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8164462" cy="6400799"/>
          </a:xfrm>
        </p:spPr>
        <p:txBody>
          <a:bodyPr>
            <a:noAutofit/>
          </a:bodyPr>
          <a:lstStyle/>
          <a:p>
            <a:pPr marL="0" lvl="2" algn="l">
              <a:lnSpc>
                <a:spcPts val="3600"/>
              </a:lnSpc>
            </a:pPr>
            <a:r>
              <a:rPr lang="en-US" sz="2800" b="1" dirty="0">
                <a:solidFill>
                  <a:schemeClr val="tx1"/>
                </a:solidFill>
              </a:rPr>
              <a:t>2.2.3. HACCP analysis</a:t>
            </a:r>
            <a:endParaRPr lang="pt-PT" sz="2800" b="1" dirty="0">
              <a:solidFill>
                <a:schemeClr val="tx1"/>
              </a:solidFill>
            </a:endParaRPr>
          </a:p>
          <a:p>
            <a:pPr marL="0" lvl="2" algn="l">
              <a:lnSpc>
                <a:spcPts val="3600"/>
              </a:lnSpc>
            </a:pPr>
            <a:r>
              <a:rPr lang="en-US" sz="2800" b="1" dirty="0">
                <a:solidFill>
                  <a:schemeClr val="tx1"/>
                </a:solidFill>
              </a:rPr>
              <a:t>2.2.3.1. Describe product (CA Step 2)</a:t>
            </a:r>
            <a:endParaRPr lang="pt-PT" sz="2800" b="1" dirty="0">
              <a:solidFill>
                <a:schemeClr val="tx1"/>
              </a:solidFill>
            </a:endParaRPr>
          </a:p>
          <a:p>
            <a:pPr marL="0" lvl="2" algn="l">
              <a:lnSpc>
                <a:spcPts val="3600"/>
              </a:lnSpc>
            </a:pPr>
            <a:r>
              <a:rPr lang="en-US" b="1" dirty="0">
                <a:solidFill>
                  <a:schemeClr val="tx1"/>
                </a:solidFill>
              </a:rPr>
              <a:t>A full description of the product including all relevant information on product safety exists such as:</a:t>
            </a:r>
            <a:endParaRPr lang="pt-PT" b="1" dirty="0">
              <a:solidFill>
                <a:schemeClr val="tx1"/>
              </a:solidFill>
            </a:endParaRPr>
          </a:p>
          <a:p>
            <a:pPr marL="0" lvl="2" algn="l">
              <a:lnSpc>
                <a:spcPts val="3600"/>
              </a:lnSpc>
            </a:pPr>
            <a:r>
              <a:rPr lang="en-US" b="1" dirty="0">
                <a:solidFill>
                  <a:schemeClr val="tx1"/>
                </a:solidFill>
              </a:rPr>
              <a:t>- composition</a:t>
            </a:r>
            <a:endParaRPr lang="pt-PT" b="1" dirty="0">
              <a:solidFill>
                <a:schemeClr val="tx1"/>
              </a:solidFill>
            </a:endParaRPr>
          </a:p>
          <a:p>
            <a:pPr marL="0" lvl="2" algn="l">
              <a:lnSpc>
                <a:spcPts val="3600"/>
              </a:lnSpc>
            </a:pPr>
            <a:r>
              <a:rPr lang="en-US" b="1" dirty="0">
                <a:solidFill>
                  <a:schemeClr val="tx1"/>
                </a:solidFill>
              </a:rPr>
              <a:t>- physical, organoleptic, chemical and microbiological parameters</a:t>
            </a:r>
            <a:endParaRPr lang="pt-PT" b="1" dirty="0">
              <a:solidFill>
                <a:schemeClr val="tx1"/>
              </a:solidFill>
            </a:endParaRPr>
          </a:p>
          <a:p>
            <a:pPr marL="0" lvl="2" algn="l">
              <a:lnSpc>
                <a:spcPts val="3600"/>
              </a:lnSpc>
            </a:pPr>
            <a:r>
              <a:rPr lang="en-US" b="1" dirty="0">
                <a:solidFill>
                  <a:schemeClr val="tx1"/>
                </a:solidFill>
              </a:rPr>
              <a:t>- legal requirements for the food safety of the product</a:t>
            </a:r>
            <a:endParaRPr lang="pt-PT" b="1" dirty="0">
              <a:solidFill>
                <a:schemeClr val="tx1"/>
              </a:solidFill>
            </a:endParaRPr>
          </a:p>
          <a:p>
            <a:pPr marL="0" lvl="2" algn="l">
              <a:lnSpc>
                <a:spcPts val="3600"/>
              </a:lnSpc>
            </a:pPr>
            <a:r>
              <a:rPr lang="en-US" b="1" dirty="0">
                <a:solidFill>
                  <a:schemeClr val="tx1"/>
                </a:solidFill>
              </a:rPr>
              <a:t>- methods of treatment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87</a:t>
            </a:fld>
            <a:endParaRPr lang="en-US"/>
          </a:p>
        </p:txBody>
      </p:sp>
    </p:spTree>
    <p:extLst>
      <p:ext uri="{BB962C8B-B14F-4D97-AF65-F5344CB8AC3E}">
        <p14:creationId xmlns:p14="http://schemas.microsoft.com/office/powerpoint/2010/main" val="412405048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b="1" dirty="0">
                <a:solidFill>
                  <a:schemeClr val="tx1"/>
                </a:solidFill>
              </a:rPr>
              <a:t>- packaging</a:t>
            </a:r>
            <a:endParaRPr lang="pt-PT" b="1" dirty="0">
              <a:solidFill>
                <a:schemeClr val="tx1"/>
              </a:solidFill>
            </a:endParaRPr>
          </a:p>
          <a:p>
            <a:pPr marL="0" lvl="2" algn="l">
              <a:lnSpc>
                <a:spcPts val="3600"/>
              </a:lnSpc>
            </a:pPr>
            <a:r>
              <a:rPr lang="en-US" b="1" dirty="0">
                <a:solidFill>
                  <a:schemeClr val="tx1"/>
                </a:solidFill>
              </a:rPr>
              <a:t>- durability (shelf life)</a:t>
            </a:r>
            <a:endParaRPr lang="pt-PT" b="1" dirty="0">
              <a:solidFill>
                <a:schemeClr val="tx1"/>
              </a:solidFill>
            </a:endParaRPr>
          </a:p>
          <a:p>
            <a:pPr marL="0" lvl="2" algn="l">
              <a:lnSpc>
                <a:spcPts val="3600"/>
              </a:lnSpc>
            </a:pPr>
            <a:r>
              <a:rPr lang="en-US" b="1" dirty="0">
                <a:solidFill>
                  <a:schemeClr val="tx1"/>
                </a:solidFill>
              </a:rPr>
              <a:t>- conditions for storage, method of transport and distribution.</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sz="2800" b="1" dirty="0">
                <a:solidFill>
                  <a:schemeClr val="tx1"/>
                </a:solidFill>
              </a:rPr>
              <a:t>2.2.3.2. Identify intended use (CA Step 3)</a:t>
            </a:r>
            <a:endParaRPr lang="pt-PT" sz="2800" b="1" dirty="0">
              <a:solidFill>
                <a:schemeClr val="tx1"/>
              </a:solidFill>
            </a:endParaRPr>
          </a:p>
          <a:p>
            <a:pPr marL="0" lvl="2" algn="l">
              <a:lnSpc>
                <a:spcPts val="3600"/>
              </a:lnSpc>
            </a:pPr>
            <a:r>
              <a:rPr lang="en-US" b="1" dirty="0">
                <a:solidFill>
                  <a:schemeClr val="tx1"/>
                </a:solidFill>
              </a:rPr>
              <a:t>The intended use of the product shall be described in relation to the expected use of the product by the end consumer, taking into account vulnerable groups of consumers.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88</a:t>
            </a:fld>
            <a:endParaRPr lang="en-US"/>
          </a:p>
        </p:txBody>
      </p:sp>
    </p:spTree>
    <p:extLst>
      <p:ext uri="{BB962C8B-B14F-4D97-AF65-F5344CB8AC3E}">
        <p14:creationId xmlns:p14="http://schemas.microsoft.com/office/powerpoint/2010/main" val="17855528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endParaRPr lang="pt-PT" sz="2800" b="1" dirty="0">
              <a:solidFill>
                <a:schemeClr val="tx1"/>
              </a:solidFill>
            </a:endParaRPr>
          </a:p>
          <a:p>
            <a:pPr marL="0" lvl="2" algn="l">
              <a:lnSpc>
                <a:spcPts val="3600"/>
              </a:lnSpc>
            </a:pPr>
            <a:r>
              <a:rPr lang="pt-PT" sz="2800" b="1" dirty="0">
                <a:solidFill>
                  <a:schemeClr val="tx1"/>
                </a:solidFill>
              </a:rPr>
              <a:t>2.2.3.3. </a:t>
            </a:r>
            <a:r>
              <a:rPr lang="en-US" sz="2800" b="1" dirty="0">
                <a:solidFill>
                  <a:schemeClr val="tx1"/>
                </a:solidFill>
              </a:rPr>
              <a:t>Construct flow diagram (CA Step 4)</a:t>
            </a:r>
            <a:endParaRPr lang="pt-PT" sz="2800" b="1" dirty="0">
              <a:solidFill>
                <a:schemeClr val="tx1"/>
              </a:solidFill>
            </a:endParaRPr>
          </a:p>
          <a:p>
            <a:pPr marL="0" lvl="2" algn="l">
              <a:lnSpc>
                <a:spcPts val="3600"/>
              </a:lnSpc>
            </a:pPr>
            <a:r>
              <a:rPr lang="en-US" b="1" dirty="0">
                <a:solidFill>
                  <a:schemeClr val="tx1"/>
                </a:solidFill>
              </a:rPr>
              <a:t>A flow diagram shall exist for each product, or  product  group, and for all variations of the processes and sub-processes (including rework and reprocessing). The flow diagram shall be dated, and clearly identify each CCP with the number assigned to it. In the event of any changes the flow diagram shall be updated.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89</a:t>
            </a:fld>
            <a:endParaRPr lang="en-US"/>
          </a:p>
        </p:txBody>
      </p:sp>
    </p:spTree>
    <p:extLst>
      <p:ext uri="{BB962C8B-B14F-4D97-AF65-F5344CB8AC3E}">
        <p14:creationId xmlns:p14="http://schemas.microsoft.com/office/powerpoint/2010/main" val="1213585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marL="342900" lvl="0" indent="-342900" algn="l">
              <a:lnSpc>
                <a:spcPts val="3200"/>
              </a:lnSpc>
              <a:spcBef>
                <a:spcPts val="1800"/>
              </a:spcBef>
              <a:buFont typeface="Wingdings" panose="05000000000000000000" pitchFamily="2" charset="2"/>
              <a:buChar char="Ø"/>
            </a:pPr>
            <a:endParaRPr lang="en-US"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a:solidFill>
                  <a:schemeClr val="tx1"/>
                </a:solidFill>
              </a:rPr>
              <a:t>conformity analysis of safety and quality data and review of implementation in practice,</a:t>
            </a:r>
            <a:endParaRPr lang="pt-PT"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a:solidFill>
                  <a:schemeClr val="tx1"/>
                </a:solidFill>
              </a:rPr>
              <a:t>the handling, storage and retrieval of quality and food safety records, such as traceability data, document control.</a:t>
            </a:r>
            <a:endParaRPr lang="pt-PT" sz="2400" b="1" dirty="0">
              <a:solidFill>
                <a:schemeClr val="tx1"/>
              </a:solidFill>
            </a:endParaRPr>
          </a:p>
          <a:p>
            <a:pPr algn="l">
              <a:lnSpc>
                <a:spcPts val="3600"/>
              </a:lnSpc>
              <a:spcBef>
                <a:spcPts val="1800"/>
              </a:spcBef>
            </a:pPr>
            <a:endParaRPr lang="en-US" sz="2400" b="1" dirty="0">
              <a:solidFill>
                <a:schemeClr val="tx1"/>
              </a:solidFill>
            </a:endParaRPr>
          </a:p>
          <a:p>
            <a:pPr algn="l">
              <a:lnSpc>
                <a:spcPts val="3600"/>
              </a:lnSpc>
              <a:spcBef>
                <a:spcPts val="1800"/>
              </a:spcBef>
            </a:pPr>
            <a:endParaRPr lang="pt-PT" sz="51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a:t>
            </a:fld>
            <a:endParaRPr lang="en-US"/>
          </a:p>
        </p:txBody>
      </p:sp>
    </p:spTree>
    <p:extLst>
      <p:ext uri="{BB962C8B-B14F-4D97-AF65-F5344CB8AC3E}">
        <p14:creationId xmlns:p14="http://schemas.microsoft.com/office/powerpoint/2010/main" val="948093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2.2.3.4. On-site confirmation of the flow diagram (CA Step  5)</a:t>
            </a:r>
            <a:endParaRPr lang="pt-PT" sz="2800" b="1" dirty="0">
              <a:solidFill>
                <a:schemeClr val="tx1"/>
              </a:solidFill>
            </a:endParaRPr>
          </a:p>
          <a:p>
            <a:pPr marL="0" lvl="2" algn="l">
              <a:lnSpc>
                <a:spcPts val="3600"/>
              </a:lnSpc>
            </a:pPr>
            <a:r>
              <a:rPr lang="en-US" b="1" dirty="0">
                <a:solidFill>
                  <a:schemeClr val="tx1"/>
                </a:solidFill>
              </a:rPr>
              <a:t>The HACCP team shall verify the flow diagram, by on-site checks, at all operation stages. Amendments to the diagram shall be made, where appropriate.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90</a:t>
            </a:fld>
            <a:endParaRPr lang="en-US"/>
          </a:p>
        </p:txBody>
      </p:sp>
    </p:spTree>
    <p:extLst>
      <p:ext uri="{BB962C8B-B14F-4D97-AF65-F5344CB8AC3E}">
        <p14:creationId xmlns:p14="http://schemas.microsoft.com/office/powerpoint/2010/main" val="37470726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sz="2800" b="1" dirty="0">
                <a:solidFill>
                  <a:schemeClr val="tx1"/>
                </a:solidFill>
              </a:rPr>
              <a:t>2.2.3.5. Conduct a hazard analysis for each step (CA Step 6 – Principle 1)</a:t>
            </a:r>
            <a:endParaRPr lang="pt-PT" sz="2800" b="1" dirty="0">
              <a:solidFill>
                <a:schemeClr val="tx1"/>
              </a:solidFill>
            </a:endParaRPr>
          </a:p>
          <a:p>
            <a:pPr marL="0" lvl="2" algn="l">
              <a:lnSpc>
                <a:spcPts val="3600"/>
              </a:lnSpc>
            </a:pPr>
            <a:r>
              <a:rPr lang="en-US" b="1" dirty="0">
                <a:solidFill>
                  <a:schemeClr val="tx1"/>
                </a:solidFill>
              </a:rPr>
              <a:t>2.2.3.5.1. A hazard analysis shall be available for all physical, chemical and biological hazards, including allergens, which may reasonably be expected.</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2.2.3.5.2. The hazard analysis shall consider the likely occurrence of hazards and severity of their adverse health effects.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91</a:t>
            </a:fld>
            <a:endParaRPr lang="en-US"/>
          </a:p>
        </p:txBody>
      </p:sp>
    </p:spTree>
    <p:extLst>
      <p:ext uri="{BB962C8B-B14F-4D97-AF65-F5344CB8AC3E}">
        <p14:creationId xmlns:p14="http://schemas.microsoft.com/office/powerpoint/2010/main" val="247773868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sz="2800" b="1" dirty="0">
                <a:solidFill>
                  <a:schemeClr val="tx1"/>
                </a:solidFill>
              </a:rPr>
              <a:t>2.2.3.6. Determine critical control points (CA Step 7 – Principle 2)</a:t>
            </a:r>
            <a:endParaRPr lang="pt-PT" sz="2800" b="1" dirty="0">
              <a:solidFill>
                <a:schemeClr val="tx1"/>
              </a:solidFill>
            </a:endParaRPr>
          </a:p>
          <a:p>
            <a:pPr marL="0" lvl="2" algn="l">
              <a:lnSpc>
                <a:spcPts val="3600"/>
              </a:lnSpc>
            </a:pPr>
            <a:r>
              <a:rPr lang="en-US" b="1" dirty="0">
                <a:solidFill>
                  <a:schemeClr val="tx1"/>
                </a:solidFill>
              </a:rPr>
              <a:t>2.2.3.6.1. The determination of relevant critical control points (CCP’s) shall be facilitated by the application of a decision tree or other tool(s), which demonstrates a logical reasoned approach.</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92</a:t>
            </a:fld>
            <a:endParaRPr lang="en-US"/>
          </a:p>
        </p:txBody>
      </p:sp>
    </p:spTree>
    <p:extLst>
      <p:ext uri="{BB962C8B-B14F-4D97-AF65-F5344CB8AC3E}">
        <p14:creationId xmlns:p14="http://schemas.microsoft.com/office/powerpoint/2010/main" val="40041726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2.2.3.6.2. For all steps which are important for food safety, but which are not CCP’s, the company shall implement and document control points (CP’s). Appropriate control measures shall be implemented.</a:t>
            </a:r>
            <a:endParaRPr lang="pt-PT" b="1" dirty="0">
              <a:solidFill>
                <a:schemeClr val="tx1"/>
              </a:solidFill>
            </a:endParaRPr>
          </a:p>
          <a:p>
            <a:pPr marL="0" lvl="2" algn="l">
              <a:lnSpc>
                <a:spcPts val="3600"/>
              </a:lnSpc>
            </a:pPr>
            <a:r>
              <a:rPr lang="en-US" b="1" dirty="0">
                <a:solidFill>
                  <a:schemeClr val="tx1"/>
                </a:solidFill>
              </a:rPr>
              <a:t> </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93</a:t>
            </a:fld>
            <a:endParaRPr lang="en-US"/>
          </a:p>
        </p:txBody>
      </p:sp>
    </p:spTree>
    <p:extLst>
      <p:ext uri="{BB962C8B-B14F-4D97-AF65-F5344CB8AC3E}">
        <p14:creationId xmlns:p14="http://schemas.microsoft.com/office/powerpoint/2010/main" val="18718100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sz="2800" b="1" dirty="0">
                <a:solidFill>
                  <a:schemeClr val="tx1"/>
                </a:solidFill>
              </a:rPr>
              <a:t>2.2.3.7. Establish critical limits for each CCP (CA Step 8 – Principle 3) </a:t>
            </a:r>
          </a:p>
          <a:p>
            <a:pPr marL="0" lvl="2" algn="l">
              <a:lnSpc>
                <a:spcPts val="3600"/>
              </a:lnSpc>
            </a:pPr>
            <a:r>
              <a:rPr lang="en-US" b="1" dirty="0">
                <a:solidFill>
                  <a:schemeClr val="tx1"/>
                </a:solidFill>
              </a:rPr>
              <a:t>For each CCP, the appropriate critical limits shall be defined and validated in order to clearly identify when a process is out  of control.</a:t>
            </a:r>
            <a:endParaRPr lang="pt-PT" b="1" dirty="0">
              <a:solidFill>
                <a:schemeClr val="tx1"/>
              </a:solidFill>
            </a:endParaRPr>
          </a:p>
          <a:p>
            <a:pPr marL="0" lvl="2" algn="l">
              <a:lnSpc>
                <a:spcPts val="3600"/>
              </a:lnSpc>
            </a:pP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94</a:t>
            </a:fld>
            <a:endParaRPr lang="en-US"/>
          </a:p>
        </p:txBody>
      </p:sp>
    </p:spTree>
    <p:extLst>
      <p:ext uri="{BB962C8B-B14F-4D97-AF65-F5344CB8AC3E}">
        <p14:creationId xmlns:p14="http://schemas.microsoft.com/office/powerpoint/2010/main" val="25727686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 </a:t>
            </a:r>
            <a:r>
              <a:rPr lang="en-US" sz="2800" b="1" dirty="0">
                <a:solidFill>
                  <a:schemeClr val="tx1"/>
                </a:solidFill>
              </a:rPr>
              <a:t>2.2.3.8. Establish a monitoring system for each CCP (CA Step 9 – Principle 4)</a:t>
            </a:r>
            <a:endParaRPr lang="pt-PT" sz="2800" b="1" dirty="0">
              <a:solidFill>
                <a:schemeClr val="tx1"/>
              </a:solidFill>
            </a:endParaRPr>
          </a:p>
          <a:p>
            <a:pPr marL="0" lvl="2" algn="l">
              <a:lnSpc>
                <a:spcPts val="3600"/>
              </a:lnSpc>
            </a:pPr>
            <a:r>
              <a:rPr lang="en-US" sz="2800" b="1" dirty="0">
                <a:solidFill>
                  <a:srgbClr val="FF0000"/>
                </a:solidFill>
              </a:rPr>
              <a:t>2.2.3.8.1. (KO N° 2): Specific monitoring procedures shall be established for each CCP to detect any loss of control at that CCP. Records of monitoring shall be maintained for a relevant period. Each defined CCP shall be under control. Monitoring and control of each CCP shall be demonstrated by records. The records shall specify the person responsible as well as the date and result of the monitoring activities.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95</a:t>
            </a:fld>
            <a:endParaRPr lang="en-US"/>
          </a:p>
        </p:txBody>
      </p:sp>
    </p:spTree>
    <p:extLst>
      <p:ext uri="{BB962C8B-B14F-4D97-AF65-F5344CB8AC3E}">
        <p14:creationId xmlns:p14="http://schemas.microsoft.com/office/powerpoint/2010/main" val="97171622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2.2.3.8.2. The operative personnel in charge of the monitoring of CCP’s shall have received specific training/instruction.</a:t>
            </a:r>
            <a:endParaRPr lang="pt-PT" b="1" dirty="0">
              <a:solidFill>
                <a:schemeClr val="tx1"/>
              </a:solidFill>
            </a:endParaRPr>
          </a:p>
          <a:p>
            <a:pPr marL="0" lvl="2" algn="l">
              <a:lnSpc>
                <a:spcPts val="3600"/>
              </a:lnSpc>
            </a:pPr>
            <a:r>
              <a:rPr lang="en-US" b="1" dirty="0">
                <a:solidFill>
                  <a:schemeClr val="tx1"/>
                </a:solidFill>
              </a:rPr>
              <a:t> </a:t>
            </a:r>
          </a:p>
          <a:p>
            <a:pPr marL="0" lvl="2" algn="l">
              <a:lnSpc>
                <a:spcPts val="3600"/>
              </a:lnSpc>
            </a:pPr>
            <a:r>
              <a:rPr lang="en-US" b="1" dirty="0">
                <a:solidFill>
                  <a:schemeClr val="tx1"/>
                </a:solidFill>
              </a:rPr>
              <a:t>2.2.3.8.3. Records of CCP’s monitoring shall be checked.</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2.2.3.8.4. The CP’s shall be monitored and this monitoring shall be recorded.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96</a:t>
            </a:fld>
            <a:endParaRPr lang="en-US"/>
          </a:p>
        </p:txBody>
      </p:sp>
    </p:spTree>
    <p:extLst>
      <p:ext uri="{BB962C8B-B14F-4D97-AF65-F5344CB8AC3E}">
        <p14:creationId xmlns:p14="http://schemas.microsoft.com/office/powerpoint/2010/main" val="341847381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endParaRPr lang="pt-PT" sz="2800" b="1" dirty="0">
              <a:solidFill>
                <a:schemeClr val="tx1"/>
              </a:solidFill>
            </a:endParaRPr>
          </a:p>
          <a:p>
            <a:pPr marL="0" lvl="2" algn="l">
              <a:lnSpc>
                <a:spcPts val="3600"/>
              </a:lnSpc>
            </a:pPr>
            <a:r>
              <a:rPr lang="pt-PT" sz="2800" b="1" dirty="0">
                <a:solidFill>
                  <a:schemeClr val="tx1"/>
                </a:solidFill>
              </a:rPr>
              <a:t>2.2.3.9. </a:t>
            </a:r>
            <a:r>
              <a:rPr lang="en-US" sz="2800" b="1" dirty="0">
                <a:solidFill>
                  <a:schemeClr val="tx1"/>
                </a:solidFill>
              </a:rPr>
              <a:t>Establish corrective actions (CA Step 10 – Principle 5)</a:t>
            </a:r>
            <a:endParaRPr lang="pt-PT" sz="2800" b="1" dirty="0">
              <a:solidFill>
                <a:schemeClr val="tx1"/>
              </a:solidFill>
            </a:endParaRPr>
          </a:p>
          <a:p>
            <a:pPr marL="0" lvl="2" algn="l">
              <a:lnSpc>
                <a:spcPts val="3600"/>
              </a:lnSpc>
            </a:pPr>
            <a:r>
              <a:rPr lang="en-US" b="1" dirty="0">
                <a:solidFill>
                  <a:schemeClr val="tx1"/>
                </a:solidFill>
              </a:rPr>
              <a:t>In the event that the monitoring indicates that a particular CCP or CP is not under control, adequate corrective actions shall be taken and documented. Such corrective actions shall also take into account any non-conforming products.</a:t>
            </a:r>
            <a:endParaRPr lang="pt-PT" b="1" dirty="0">
              <a:solidFill>
                <a:schemeClr val="tx1"/>
              </a:solidFill>
            </a:endParaRPr>
          </a:p>
          <a:p>
            <a:pPr marL="0" lvl="2" algn="l">
              <a:lnSpc>
                <a:spcPts val="3600"/>
              </a:lnSpc>
            </a:pP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97</a:t>
            </a:fld>
            <a:endParaRPr lang="en-US"/>
          </a:p>
        </p:txBody>
      </p:sp>
    </p:spTree>
    <p:extLst>
      <p:ext uri="{BB962C8B-B14F-4D97-AF65-F5344CB8AC3E}">
        <p14:creationId xmlns:p14="http://schemas.microsoft.com/office/powerpoint/2010/main" val="276490926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143000"/>
            <a:ext cx="8240662" cy="6400799"/>
          </a:xfrm>
        </p:spPr>
        <p:txBody>
          <a:bodyPr>
            <a:noAutofit/>
          </a:bodyPr>
          <a:lstStyle/>
          <a:p>
            <a:pPr marL="0" lvl="2" algn="l">
              <a:lnSpc>
                <a:spcPts val="3600"/>
              </a:lnSpc>
            </a:pPr>
            <a:r>
              <a:rPr lang="en-US" sz="2800" b="1" dirty="0">
                <a:solidFill>
                  <a:schemeClr val="tx1"/>
                </a:solidFill>
              </a:rPr>
              <a:t>2.2.3.10. Establish verification procedures (CA Step 11 – Principle 6)</a:t>
            </a:r>
          </a:p>
          <a:p>
            <a:pPr marL="0" lvl="2" algn="l">
              <a:lnSpc>
                <a:spcPts val="3600"/>
              </a:lnSpc>
            </a:pPr>
            <a:r>
              <a:rPr lang="en-US" b="1" dirty="0">
                <a:solidFill>
                  <a:schemeClr val="tx1"/>
                </a:solidFill>
              </a:rPr>
              <a:t>Procedures of verification shall be established  to  confirm that the HACCP system is effective. Verification of the HACCP system shall be performed at least once a year. Examples of verification  activities include:</a:t>
            </a:r>
            <a:endParaRPr lang="pt-PT" b="1" dirty="0">
              <a:solidFill>
                <a:schemeClr val="tx1"/>
              </a:solidFill>
            </a:endParaRPr>
          </a:p>
          <a:p>
            <a:pPr marL="0" lvl="2" algn="l">
              <a:lnSpc>
                <a:spcPts val="3600"/>
              </a:lnSpc>
            </a:pPr>
            <a:r>
              <a:rPr lang="en-US" b="1" dirty="0">
                <a:solidFill>
                  <a:schemeClr val="tx1"/>
                </a:solidFill>
              </a:rPr>
              <a:t>- internal audits	- analysis		-sampling</a:t>
            </a:r>
          </a:p>
          <a:p>
            <a:pPr marL="0" lvl="2" algn="l">
              <a:lnSpc>
                <a:spcPts val="3600"/>
              </a:lnSpc>
            </a:pPr>
            <a:r>
              <a:rPr lang="en-US" b="1" dirty="0">
                <a:solidFill>
                  <a:schemeClr val="tx1"/>
                </a:solidFill>
              </a:rPr>
              <a:t>- Evaluations</a:t>
            </a:r>
            <a:r>
              <a:rPr lang="pt-PT" b="1" dirty="0">
                <a:solidFill>
                  <a:schemeClr val="tx1"/>
                </a:solidFill>
              </a:rPr>
              <a:t>		</a:t>
            </a:r>
            <a:r>
              <a:rPr lang="en-US" b="1" dirty="0">
                <a:solidFill>
                  <a:schemeClr val="tx1"/>
                </a:solidFill>
              </a:rPr>
              <a:t>- complaint by authorities and customers.</a:t>
            </a:r>
            <a:endParaRPr lang="pt-PT" b="1" dirty="0">
              <a:solidFill>
                <a:schemeClr val="tx1"/>
              </a:solidFill>
            </a:endParaRPr>
          </a:p>
          <a:p>
            <a:pPr marL="0" lvl="2" algn="l">
              <a:lnSpc>
                <a:spcPts val="3600"/>
              </a:lnSpc>
            </a:pPr>
            <a:r>
              <a:rPr lang="en-US" b="1" dirty="0">
                <a:solidFill>
                  <a:schemeClr val="tx1"/>
                </a:solidFill>
              </a:rPr>
              <a:t>The results of this verification shall be incorporated into the HACCP system.</a:t>
            </a:r>
            <a:r>
              <a:rPr lang="pt-PT" b="1" dirty="0">
                <a:solidFill>
                  <a:schemeClr val="tx1"/>
                </a:solidFill>
              </a:rPr>
              <a:t> </a:t>
            </a: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98</a:t>
            </a:fld>
            <a:endParaRPr lang="en-US"/>
          </a:p>
        </p:txBody>
      </p:sp>
    </p:spTree>
    <p:extLst>
      <p:ext uri="{BB962C8B-B14F-4D97-AF65-F5344CB8AC3E}">
        <p14:creationId xmlns:p14="http://schemas.microsoft.com/office/powerpoint/2010/main" val="43443020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2.2.3.11. Establish documentation and record keeping</a:t>
            </a:r>
            <a:r>
              <a:rPr lang="pt-PT" sz="2800" b="1" dirty="0">
                <a:solidFill>
                  <a:schemeClr val="tx1"/>
                </a:solidFill>
              </a:rPr>
              <a:t> </a:t>
            </a:r>
            <a:r>
              <a:rPr lang="en-US" sz="2800" b="1" dirty="0">
                <a:solidFill>
                  <a:schemeClr val="tx1"/>
                </a:solidFill>
              </a:rPr>
              <a:t>(CA Step 12  – Principle 7)</a:t>
            </a:r>
            <a:endParaRPr lang="pt-PT" sz="2800" b="1" dirty="0">
              <a:solidFill>
                <a:schemeClr val="tx1"/>
              </a:solidFill>
            </a:endParaRPr>
          </a:p>
          <a:p>
            <a:pPr marL="0" lvl="2" algn="l">
              <a:lnSpc>
                <a:spcPts val="3600"/>
              </a:lnSpc>
            </a:pPr>
            <a:r>
              <a:rPr lang="en-US" b="1" dirty="0">
                <a:solidFill>
                  <a:schemeClr val="tx1"/>
                </a:solidFill>
              </a:rPr>
              <a:t>Documentation shall be available covering all processes, procedures, control measures and records. Documentation and record keeping shall be appropriate to the nature and size of the company.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99</a:t>
            </a:fld>
            <a:endParaRPr lang="en-US"/>
          </a:p>
        </p:txBody>
      </p:sp>
    </p:spTree>
    <p:extLst>
      <p:ext uri="{BB962C8B-B14F-4D97-AF65-F5344CB8AC3E}">
        <p14:creationId xmlns:p14="http://schemas.microsoft.com/office/powerpoint/2010/main" val="3302555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38E8F07A8E3D468BBE2E01F5298DEE" ma:contentTypeVersion="0" ma:contentTypeDescription="Create a new document." ma:contentTypeScope="" ma:versionID="19d9521880bc804f6fe9fdc11ff5075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5509F3E-E74B-4525-B5B3-9F8AF147F7D1}"/>
</file>

<file path=customXml/itemProps2.xml><?xml version="1.0" encoding="utf-8"?>
<ds:datastoreItem xmlns:ds="http://schemas.openxmlformats.org/officeDocument/2006/customXml" ds:itemID="{EEA5DE34-9264-48BA-A7F8-04CA9D2AB980}"/>
</file>

<file path=customXml/itemProps3.xml><?xml version="1.0" encoding="utf-8"?>
<ds:datastoreItem xmlns:ds="http://schemas.openxmlformats.org/officeDocument/2006/customXml" ds:itemID="{6BA8DF9A-550B-4CA5-A5F4-B59DC3C68F23}"/>
</file>

<file path=docProps/app.xml><?xml version="1.0" encoding="utf-8"?>
<Properties xmlns="http://schemas.openxmlformats.org/officeDocument/2006/extended-properties" xmlns:vt="http://schemas.openxmlformats.org/officeDocument/2006/docPropsVTypes">
  <Template/>
  <TotalTime>3919</TotalTime>
  <Words>11009</Words>
  <Application>Microsoft Office PowerPoint</Application>
  <PresentationFormat>Apresentação no Ecrã (4:3)</PresentationFormat>
  <Paragraphs>1634</Paragraphs>
  <Slides>255</Slides>
  <Notes>255</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255</vt:i4>
      </vt:variant>
    </vt:vector>
  </HeadingPairs>
  <TitlesOfParts>
    <vt:vector size="259" baseType="lpstr">
      <vt:lpstr>Arial</vt:lpstr>
      <vt:lpstr>Calibri</vt:lpstr>
      <vt:lpstr>Wingdings</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dc:creator>
  <cp:lastModifiedBy>Utilizador</cp:lastModifiedBy>
  <cp:revision>94</cp:revision>
  <cp:lastPrinted>2018-01-09T22:54:12Z</cp:lastPrinted>
  <dcterms:created xsi:type="dcterms:W3CDTF">2017-02-18T14:55:58Z</dcterms:created>
  <dcterms:modified xsi:type="dcterms:W3CDTF">2018-04-22T11:00:58Z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0x0101001E38E8F07A8E3D468BBE2E01F5298DEE</vt:lpwstr>
  </property>
</Properties>
</file>